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embeddedFontLst>
    <p:embeddedFont>
      <p:font typeface="Amatic SC" panose="020B0604020202020204" charset="-79"/>
      <p:regular r:id="rId16"/>
      <p:bold r:id="rId17"/>
    </p:embeddedFont>
    <p:embeddedFont>
      <p:font typeface="Source Code Pro" panose="020B060402020202020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716d6b60bb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716d6b60bb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716d6b60bb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716d6b60bb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716d6b60bb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716d6b60bb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716d6b60bb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716d6b60bb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6b2cf34e20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6b2cf34e20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4c5993a00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4c5993a00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716d6b60b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716d6b60b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716d6b60b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716d6b60b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716d6b60bb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716d6b60bb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716d6b60bb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716d6b60bb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716d6b60bb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716d6b60bb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716d6b60bb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716d6b60bb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ulavetlapky.cz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apkanadeje.cz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dog-point.cz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nkbubble.cz/cz/uvod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stravenky.zoopraha.cz/" TargetMode="External"/><Relationship Id="rId4" Type="http://schemas.openxmlformats.org/officeDocument/2006/relationships/hyperlink" Target="https://www.zoopraha.cz/jak-pomoci/460-stravenka/12570-stravenky-pro-zvirat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ilda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nio.cz/na-dvou-kolech-po-schodech-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jpg"/><Relationship Id="rId4" Type="http://schemas.openxmlformats.org/officeDocument/2006/relationships/hyperlink" Target="https://www.scewo.com/en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utecnydarek.c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noclezenka.cz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hmp.cz/zachranna-stanic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bryandel.cz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6100"/>
              <a:t>Vyber jednu z možností, napiš ji na papírek a vhoď žákům do urny</a:t>
            </a:r>
            <a:endParaRPr sz="6100"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Vánoce na Korunce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8) Toulavé tlapky: </a:t>
            </a:r>
            <a:r>
              <a:rPr lang="cs" u="sng">
                <a:solidFill>
                  <a:schemeClr val="hlink"/>
                </a:solidFill>
                <a:hlinkClick r:id="rId3"/>
              </a:rPr>
              <a:t>www.toulavetlapky.cz</a:t>
            </a:r>
            <a:endParaRPr/>
          </a:p>
        </p:txBody>
      </p:sp>
      <p:sp>
        <p:nvSpPr>
          <p:cNvPr id="128" name="Google Shape;128;p22"/>
          <p:cNvSpPr txBox="1">
            <a:spLocks noGrp="1"/>
          </p:cNvSpPr>
          <p:nvPr>
            <p:ph type="body" idx="1"/>
          </p:nvPr>
        </p:nvSpPr>
        <p:spPr>
          <a:xfrm>
            <a:off x="235500" y="1000075"/>
            <a:ext cx="5823000" cy="406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900">
                <a:solidFill>
                  <a:srgbClr val="222222"/>
                </a:solidFill>
                <a:highlight>
                  <a:srgbClr val="FFFFFF"/>
                </a:highlight>
              </a:rPr>
              <a:t>Občanské sdružení na ochranu zvířat. Pomáhají opuštěným a týraným zvířatům - postarají se o ně, vyléčí je a hledají jim nové domovy. </a:t>
            </a:r>
            <a:endParaRPr sz="19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900">
                <a:solidFill>
                  <a:srgbClr val="222222"/>
                </a:solidFill>
                <a:highlight>
                  <a:srgbClr val="FFFFFF"/>
                </a:highlight>
              </a:rPr>
              <a:t>Všechny potřeby hradí ze svých peněz (dobrovolná činnost).</a:t>
            </a:r>
            <a:endParaRPr sz="19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1900">
                <a:solidFill>
                  <a:srgbClr val="222222"/>
                </a:solidFill>
                <a:highlight>
                  <a:srgbClr val="FFFFFF"/>
                </a:highlight>
              </a:rPr>
              <a:t>Jejich zvířecí svěřenci se volně pohybují v prostorných výbězích spojených s přístupem do domu  pečovatelů. </a:t>
            </a:r>
            <a:br>
              <a:rPr lang="cs" sz="1900">
                <a:solidFill>
                  <a:srgbClr val="222222"/>
                </a:solidFill>
                <a:highlight>
                  <a:srgbClr val="FFFFFF"/>
                </a:highlight>
              </a:rPr>
            </a:br>
            <a:r>
              <a:rPr lang="cs" sz="1900">
                <a:solidFill>
                  <a:srgbClr val="222222"/>
                </a:solidFill>
                <a:highlight>
                  <a:srgbClr val="FFFFFF"/>
                </a:highlight>
              </a:rPr>
              <a:t>Starají se hlavně o pejsky a kočky. </a:t>
            </a:r>
            <a:br>
              <a:rPr lang="cs" sz="1900">
                <a:solidFill>
                  <a:srgbClr val="222222"/>
                </a:solidFill>
                <a:highlight>
                  <a:srgbClr val="FFFFFF"/>
                </a:highlight>
              </a:rPr>
            </a:br>
            <a:r>
              <a:rPr lang="cs" sz="1900">
                <a:solidFill>
                  <a:srgbClr val="222222"/>
                </a:solidFill>
                <a:highlight>
                  <a:srgbClr val="FFFFFF"/>
                </a:highlight>
              </a:rPr>
              <a:t>Mají největší soukromý azyl v ČR.  </a:t>
            </a:r>
            <a:endParaRPr sz="1900"/>
          </a:p>
        </p:txBody>
      </p:sp>
      <p:pic>
        <p:nvPicPr>
          <p:cNvPr id="129" name="Google Shape;129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62025" y="954100"/>
            <a:ext cx="2959775" cy="418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9) Kapka naděje: </a:t>
            </a:r>
            <a:r>
              <a:rPr lang="cs" u="sng">
                <a:solidFill>
                  <a:schemeClr val="hlink"/>
                </a:solidFill>
                <a:hlinkClick r:id="rId3"/>
              </a:rPr>
              <a:t>www.kapkanadeje.cz</a:t>
            </a:r>
            <a:endParaRPr/>
          </a:p>
        </p:txBody>
      </p:sp>
      <p:sp>
        <p:nvSpPr>
          <p:cNvPr id="135" name="Google Shape;135;p23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72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262">
                <a:solidFill>
                  <a:srgbClr val="222222"/>
                </a:solidFill>
              </a:rPr>
              <a:t>Tato nadace funguje již od roku 2000. Pomáhá dětem s poruchou krvetvorby, dětem, které postihl nádor, a těm, co potřebují transplantaci kostní dřeně.</a:t>
            </a:r>
            <a:endParaRPr sz="2262">
              <a:solidFill>
                <a:srgbClr val="222222"/>
              </a:solidFill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262">
                <a:solidFill>
                  <a:srgbClr val="222222"/>
                </a:solidFill>
              </a:rPr>
              <a:t>Účel je shromažďování peněz určených k zajištění léčebných, školních a sociálních potřeb. Kapka naděje vybudovala v Motole novou terapeutickou zahradu. Dále například darovala uherskohradišťské nemocnici přístroje za téměř 1 milion korun, tolik peněz vyberou do roka. V Praze sídlí na Praze 1.</a:t>
            </a:r>
            <a:endParaRPr sz="2262">
              <a:solidFill>
                <a:srgbClr val="22222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36" name="Google Shape;136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44425" y="3489550"/>
            <a:ext cx="4137576" cy="1533039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23"/>
          <p:cNvSpPr txBox="1"/>
          <p:nvPr/>
        </p:nvSpPr>
        <p:spPr>
          <a:xfrm>
            <a:off x="1440425" y="4591275"/>
            <a:ext cx="2898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Source Code Pro"/>
                <a:ea typeface="Source Code Pro"/>
                <a:cs typeface="Source Code Pro"/>
                <a:sym typeface="Source Code Pro"/>
              </a:rPr>
              <a:t>Zdroj: www.kapkanadeje.cz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95625" y="3067050"/>
            <a:ext cx="2152650" cy="207645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10) Dogpoint: </a:t>
            </a:r>
            <a:r>
              <a:rPr lang="cs" u="sng">
                <a:solidFill>
                  <a:schemeClr val="hlink"/>
                </a:solidFill>
                <a:hlinkClick r:id="rId4"/>
              </a:rPr>
              <a:t>www.dog-point.cz</a:t>
            </a:r>
            <a:endParaRPr/>
          </a:p>
        </p:txBody>
      </p:sp>
      <p:sp>
        <p:nvSpPr>
          <p:cNvPr id="144" name="Google Shape;144;p24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22222"/>
                </a:solidFill>
              </a:rPr>
              <a:t>Soukromý útulek, který poskytuje azyl a péči opuštěným, zatoulaným a týraným psům. Připravují je na nový domov a snaží se je zbavit špatných vzpomínek, aby znovu důvěřovali lidem a nebáli se jich. </a:t>
            </a:r>
            <a:endParaRPr>
              <a:solidFill>
                <a:srgbClr val="222222"/>
              </a:solidFill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22222"/>
                </a:solidFill>
              </a:rPr>
              <a:t>Pracují tam vyškolení zaměstnanci. Psi jsou nejdříve v pěstounské péči - u lidí v dočasné péči, dokud jim nenajdou nové majitele.</a:t>
            </a:r>
            <a:endParaRPr>
              <a:solidFill>
                <a:srgbClr val="222222"/>
              </a:solidFill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22222"/>
                </a:solidFill>
              </a:rPr>
              <a:t>Sídlo organizace: Milánská 452, 109 00 Praha 15</a:t>
            </a:r>
            <a:endParaRPr>
              <a:solidFill>
                <a:srgbClr val="222222"/>
              </a:solidFill>
            </a:endParaRPr>
          </a:p>
          <a:p>
            <a:pPr marL="0" lvl="0" indent="0" algn="just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solidFill>
                  <a:srgbClr val="222222"/>
                </a:solidFill>
              </a:rPr>
              <a:t>Adresa útulku: Lhotky 60, 281 63 Malotice</a:t>
            </a:r>
            <a:endParaRPr>
              <a:solidFill>
                <a:srgbClr val="222222"/>
              </a:solidFill>
            </a:endParaRPr>
          </a:p>
        </p:txBody>
      </p:sp>
      <p:sp>
        <p:nvSpPr>
          <p:cNvPr id="145" name="Google Shape;145;p24"/>
          <p:cNvSpPr txBox="1"/>
          <p:nvPr/>
        </p:nvSpPr>
        <p:spPr>
          <a:xfrm>
            <a:off x="3936350" y="4717500"/>
            <a:ext cx="2997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Source Code Pro"/>
                <a:ea typeface="Source Code Pro"/>
                <a:cs typeface="Source Code Pro"/>
                <a:sym typeface="Source Code Pro"/>
              </a:rPr>
              <a:t>Zdroj: Facebook - Dogpoint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11) Pink bubble: </a:t>
            </a:r>
            <a:r>
              <a:rPr lang="cs" u="sng">
                <a:solidFill>
                  <a:schemeClr val="hlink"/>
                </a:solidFill>
                <a:hlinkClick r:id="rId3"/>
              </a:rPr>
              <a:t>www.pinkbubble.cz</a:t>
            </a:r>
            <a:endParaRPr/>
          </a:p>
        </p:txBody>
      </p:sp>
      <p:sp>
        <p:nvSpPr>
          <p:cNvPr id="151" name="Google Shape;151;p25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243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highlight>
                  <a:srgbClr val="FFFFFF"/>
                </a:highlight>
              </a:rPr>
              <a:t>Pink Bubble pomáhá v boji s rakovinou. Soustředí se na pomoc dětem a mladým lidem, kteří trpí na toto závažné onemocnění.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just" rtl="0">
              <a:spcBef>
                <a:spcPts val="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highlight>
                  <a:srgbClr val="FFFFFF"/>
                </a:highlight>
              </a:rPr>
              <a:t>Je to nezisková organizace.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highlight>
                  <a:srgbClr val="FFFFFF"/>
                </a:highlight>
              </a:rPr>
              <a:t>Jak pomáhají? Dávají lidem s rakovinou příspěvky na zdravotnické služby, dále pomáhají s návratem do normálního života, pacienti díky podpoře organizace mohou mít různé zážitky a splněná přání.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52" name="Google Shape;152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62725" y="2886063"/>
            <a:ext cx="4286250" cy="2181225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25"/>
          <p:cNvSpPr txBox="1"/>
          <p:nvPr/>
        </p:nvSpPr>
        <p:spPr>
          <a:xfrm>
            <a:off x="1643675" y="4590900"/>
            <a:ext cx="320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Source Code Pro"/>
                <a:ea typeface="Source Code Pro"/>
                <a:cs typeface="Source Code Pro"/>
                <a:sym typeface="Source Code Pro"/>
              </a:rPr>
              <a:t>Zdroj: www.pinkbubble.cz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u="sng"/>
              <a:t>Výběr charity, na kterou půjde výtěžek z trhů na Korunce</a:t>
            </a:r>
            <a:endParaRPr u="sng"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120875" y="993775"/>
            <a:ext cx="8920800" cy="409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457200" lvl="0" indent="-34020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AutoNum type="arabicParenR"/>
            </a:pPr>
            <a:r>
              <a:rPr lang="cs" sz="1900">
                <a:solidFill>
                  <a:schemeClr val="accent1"/>
                </a:solidFill>
              </a:rPr>
              <a:t>Krmení zvířat v ZOO</a:t>
            </a:r>
            <a:endParaRPr sz="1900">
              <a:solidFill>
                <a:schemeClr val="accent1"/>
              </a:solidFill>
            </a:endParaRPr>
          </a:p>
          <a:p>
            <a:pPr marL="457200" lvl="0" indent="-34020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AutoNum type="arabicParenR"/>
            </a:pPr>
            <a:r>
              <a:rPr lang="cs" sz="1900">
                <a:solidFill>
                  <a:schemeClr val="accent1"/>
                </a:solidFill>
              </a:rPr>
              <a:t>Mathilda (výcvik vodicích psů)</a:t>
            </a:r>
            <a:endParaRPr sz="1900">
              <a:solidFill>
                <a:schemeClr val="accent1"/>
              </a:solidFill>
            </a:endParaRPr>
          </a:p>
          <a:p>
            <a:pPr marL="457200" lvl="0" indent="-34020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AutoNum type="arabicParenR"/>
            </a:pPr>
            <a:r>
              <a:rPr lang="cs" sz="1900">
                <a:solidFill>
                  <a:schemeClr val="accent1"/>
                </a:solidFill>
              </a:rPr>
              <a:t>Příspěvek na invalidní vozík</a:t>
            </a:r>
            <a:endParaRPr sz="1900">
              <a:solidFill>
                <a:schemeClr val="accent1"/>
              </a:solidFill>
            </a:endParaRPr>
          </a:p>
          <a:p>
            <a:pPr marL="457200" lvl="0" indent="-34020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AutoNum type="arabicParenR"/>
            </a:pPr>
            <a:r>
              <a:rPr lang="cs" sz="1900">
                <a:solidFill>
                  <a:schemeClr val="accent1"/>
                </a:solidFill>
              </a:rPr>
              <a:t>Skutečný dárek</a:t>
            </a:r>
            <a:endParaRPr sz="1900">
              <a:solidFill>
                <a:schemeClr val="accent1"/>
              </a:solidFill>
            </a:endParaRPr>
          </a:p>
          <a:p>
            <a:pPr marL="457200" lvl="0" indent="-34020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AutoNum type="arabicParenR"/>
            </a:pPr>
            <a:r>
              <a:rPr lang="cs" sz="1900">
                <a:solidFill>
                  <a:schemeClr val="accent1"/>
                </a:solidFill>
              </a:rPr>
              <a:t>Nocleženky</a:t>
            </a:r>
            <a:endParaRPr sz="1900">
              <a:solidFill>
                <a:schemeClr val="accent1"/>
              </a:solidFill>
            </a:endParaRPr>
          </a:p>
          <a:p>
            <a:pPr marL="457200" lvl="0" indent="-34020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AutoNum type="arabicParenR"/>
            </a:pPr>
            <a:r>
              <a:rPr lang="cs" sz="1900">
                <a:solidFill>
                  <a:schemeClr val="accent1"/>
                </a:solidFill>
              </a:rPr>
              <a:t>Záchranná stanice pro volně žijící živočichy</a:t>
            </a:r>
            <a:endParaRPr sz="1900">
              <a:solidFill>
                <a:schemeClr val="accent1"/>
              </a:solidFill>
            </a:endParaRPr>
          </a:p>
          <a:p>
            <a:pPr marL="457200" lvl="0" indent="-34020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AutoNum type="arabicParenR"/>
            </a:pPr>
            <a:r>
              <a:rPr lang="cs" sz="1900">
                <a:solidFill>
                  <a:schemeClr val="accent1"/>
                </a:solidFill>
              </a:rPr>
              <a:t>Anděl (nemocné děti)</a:t>
            </a:r>
            <a:endParaRPr sz="1900">
              <a:solidFill>
                <a:schemeClr val="accent1"/>
              </a:solidFill>
            </a:endParaRPr>
          </a:p>
          <a:p>
            <a:pPr marL="457200" lvl="0" indent="-34020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AutoNum type="arabicParenR"/>
            </a:pPr>
            <a:r>
              <a:rPr lang="cs" sz="1900">
                <a:solidFill>
                  <a:schemeClr val="accent1"/>
                </a:solidFill>
              </a:rPr>
              <a:t>Toulavé tlapky (pomoc opuštěným zvířatům)</a:t>
            </a:r>
            <a:endParaRPr sz="1900">
              <a:solidFill>
                <a:schemeClr val="accent1"/>
              </a:solidFill>
            </a:endParaRPr>
          </a:p>
          <a:p>
            <a:pPr marL="457200" lvl="0" indent="-34020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AutoNum type="arabicParenR"/>
            </a:pPr>
            <a:r>
              <a:rPr lang="cs" sz="1900">
                <a:solidFill>
                  <a:schemeClr val="accent1"/>
                </a:solidFill>
              </a:rPr>
              <a:t>Kapka Naděje</a:t>
            </a:r>
            <a:endParaRPr sz="1900">
              <a:solidFill>
                <a:schemeClr val="accent1"/>
              </a:solidFill>
            </a:endParaRPr>
          </a:p>
          <a:p>
            <a:pPr marL="457200" lvl="0" indent="-34020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AutoNum type="arabicParenR"/>
            </a:pPr>
            <a:r>
              <a:rPr lang="cs" sz="1900">
                <a:solidFill>
                  <a:schemeClr val="accent1"/>
                </a:solidFill>
              </a:rPr>
              <a:t>Dogpoint (soukromý útulek)</a:t>
            </a:r>
            <a:endParaRPr sz="1900">
              <a:solidFill>
                <a:schemeClr val="accent1"/>
              </a:solidFill>
            </a:endParaRPr>
          </a:p>
          <a:p>
            <a:pPr marL="457200" lvl="0" indent="-34020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AutoNum type="arabicParenR"/>
            </a:pPr>
            <a:r>
              <a:rPr lang="cs" sz="1900">
                <a:solidFill>
                  <a:schemeClr val="accent1"/>
                </a:solidFill>
              </a:rPr>
              <a:t>Pink Bubble (mladí lidé s rakovinou)</a:t>
            </a:r>
            <a:endParaRPr sz="19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07125" y="3077013"/>
            <a:ext cx="3333750" cy="1876425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457200" lvl="0" indent="-468630" algn="l" rtl="0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cs"/>
              <a:t>Krmení zvířat v zoo: </a:t>
            </a:r>
            <a:r>
              <a:rPr lang="cs" u="sng">
                <a:solidFill>
                  <a:schemeClr val="hlink"/>
                </a:solidFill>
                <a:hlinkClick r:id="rId4"/>
              </a:rPr>
              <a:t>www.zoopraha.cz</a:t>
            </a:r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232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22222"/>
                </a:solidFill>
              </a:rPr>
              <a:t>V Zoo Praha mohou lidé podpořit zvířata zakoupením takzvaných stravenek. Peníze jdou na krmení pro zvíře, které si můžete sami vybrat z nabídky (v současné době asi 117 druhů). Na webových stránkách naleznete seznam zvířat, jejich fotografii a popis, co který živočich jí. </a:t>
            </a:r>
            <a:endParaRPr>
              <a:solidFill>
                <a:srgbClr val="222222"/>
              </a:solidFill>
            </a:endParaRPr>
          </a:p>
          <a:p>
            <a:pPr marL="0" lvl="0" indent="0" algn="just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solidFill>
                  <a:srgbClr val="222222"/>
                </a:solidFill>
              </a:rPr>
              <a:t>Stravenky lze koupit online:</a:t>
            </a:r>
            <a:r>
              <a:rPr lang="cs"/>
              <a:t> </a:t>
            </a:r>
            <a:r>
              <a:rPr lang="cs" u="sng">
                <a:solidFill>
                  <a:schemeClr val="hlink"/>
                </a:solidFill>
                <a:hlinkClick r:id="rId5"/>
              </a:rPr>
              <a:t>https://stravenky.zoopraha.cz/</a:t>
            </a:r>
            <a:endParaRPr/>
          </a:p>
        </p:txBody>
      </p:sp>
      <p:sp>
        <p:nvSpPr>
          <p:cNvPr id="71" name="Google Shape;71;p15"/>
          <p:cNvSpPr txBox="1"/>
          <p:nvPr/>
        </p:nvSpPr>
        <p:spPr>
          <a:xfrm>
            <a:off x="2250825" y="4399625"/>
            <a:ext cx="2619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Source Code Pro"/>
                <a:ea typeface="Source Code Pro"/>
                <a:cs typeface="Source Code Pro"/>
                <a:sym typeface="Source Code Pro"/>
              </a:rPr>
              <a:t>Zdroj: www.zoopraha.cz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2) Mathilda: </a:t>
            </a:r>
            <a:r>
              <a:rPr lang="cs" u="sng">
                <a:solidFill>
                  <a:schemeClr val="hlink"/>
                </a:solidFill>
                <a:hlinkClick r:id="rId3"/>
              </a:rPr>
              <a:t>www.Mathilda.cz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265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22222"/>
                </a:solidFill>
              </a:rPr>
              <a:t>Nadační fond, který pomáhá lidem s těžkým zrakovým postižením. Vznikl v roce 2010. Zabývají se výchovou a výcvikem vodicích psů. Pořádají koncerty, aby na to vybrali peníze. </a:t>
            </a:r>
            <a:endParaRPr>
              <a:solidFill>
                <a:srgbClr val="222222"/>
              </a:solidFill>
            </a:endParaRPr>
          </a:p>
          <a:p>
            <a:pPr marL="0" lvl="0" indent="0" algn="just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solidFill>
                  <a:srgbClr val="222222"/>
                </a:solidFill>
              </a:rPr>
              <a:t>Zabývají se především: a) pořízením, výchovou a výcvikem vodicích psů, b) vydáváním zvukového časopisu a c) péčí o databázi elektronických knih. </a:t>
            </a:r>
            <a:endParaRPr>
              <a:solidFill>
                <a:srgbClr val="222222"/>
              </a:solidFill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91275" y="3357563"/>
            <a:ext cx="2762250" cy="178117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3306525" y="4735975"/>
            <a:ext cx="3230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Source Code Pro"/>
                <a:ea typeface="Source Code Pro"/>
                <a:cs typeface="Source Code Pro"/>
                <a:sym typeface="Source Code Pro"/>
              </a:rPr>
              <a:t>Zdroj: static.wixstatic.com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80" name="Google Shape;80;p16"/>
          <p:cNvSpPr txBox="1"/>
          <p:nvPr/>
        </p:nvSpPr>
        <p:spPr>
          <a:xfrm>
            <a:off x="364425" y="3782600"/>
            <a:ext cx="5014800" cy="7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s" sz="1800">
                <a:solidFill>
                  <a:srgbClr val="22222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Zakladatelka a patronka je Mathilda </a:t>
            </a:r>
            <a:br>
              <a:rPr lang="cs" sz="1800">
                <a:solidFill>
                  <a:srgbClr val="222222"/>
                </a:solidFill>
                <a:latin typeface="Source Code Pro"/>
                <a:ea typeface="Source Code Pro"/>
                <a:cs typeface="Source Code Pro"/>
                <a:sym typeface="Source Code Pro"/>
              </a:rPr>
            </a:br>
            <a:r>
              <a:rPr lang="cs" sz="1800">
                <a:solidFill>
                  <a:srgbClr val="22222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Nostitzová. 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3) Speciální vozík pro Johanku:</a:t>
            </a:r>
            <a:r>
              <a:rPr lang="cs" u="sng">
                <a:solidFill>
                  <a:schemeClr val="hlink"/>
                </a:solidFill>
                <a:hlinkClick r:id="rId3"/>
              </a:rPr>
              <a:t>DONIO.CZ</a:t>
            </a:r>
            <a:r>
              <a:rPr lang="cs"/>
              <a:t> </a:t>
            </a:r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6630600" cy="382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22222"/>
                </a:solidFill>
              </a:rPr>
              <a:t>Na speciální vozík pro Johanku je potřeba vybrat 1 000 000,-. </a:t>
            </a:r>
            <a:endParaRPr>
              <a:solidFill>
                <a:srgbClr val="222222"/>
              </a:solidFill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22222"/>
                </a:solidFill>
              </a:rPr>
              <a:t>Johance je 30 let. Od narození trpí dětskou mozkovou obrnou a je na invalidním vozíku. </a:t>
            </a:r>
            <a:endParaRPr>
              <a:solidFill>
                <a:srgbClr val="222222"/>
              </a:solidFill>
            </a:endParaRPr>
          </a:p>
          <a:p>
            <a:pPr marL="0" lvl="0" indent="0" algn="just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solidFill>
                  <a:srgbClr val="222222"/>
                </a:solidFill>
              </a:rPr>
              <a:t>Vybrané peníze by se využily na pořízení vozíku od firmy </a:t>
            </a:r>
            <a:r>
              <a:rPr lang="cs" u="sng">
                <a:solidFill>
                  <a:srgbClr val="22222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SCEWO</a:t>
            </a:r>
            <a:r>
              <a:rPr lang="cs">
                <a:solidFill>
                  <a:srgbClr val="222222"/>
                </a:solidFill>
              </a:rPr>
              <a:t> a jeho dopravu z Rakouska. Johy má ráda procházky a cestování a tímto vozíkem se bude pohybovat snadněji přes obrubníky a podobné překážky, což jí dopomůže k volnějšímu pohybu ve venkovním prostředí. </a:t>
            </a:r>
            <a:r>
              <a:rPr lang="cs" sz="1900">
                <a:solidFill>
                  <a:srgbClr val="222222"/>
                </a:solidFill>
              </a:rPr>
              <a:t> </a:t>
            </a:r>
            <a:endParaRPr sz="1900">
              <a:solidFill>
                <a:srgbClr val="222222"/>
              </a:solidFill>
            </a:endParaRPr>
          </a:p>
        </p:txBody>
      </p:sp>
      <p:sp>
        <p:nvSpPr>
          <p:cNvPr id="87" name="Google Shape;87;p17"/>
          <p:cNvSpPr txBox="1"/>
          <p:nvPr/>
        </p:nvSpPr>
        <p:spPr>
          <a:xfrm>
            <a:off x="6814525" y="4764825"/>
            <a:ext cx="2319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Source Code Pro"/>
                <a:ea typeface="Source Code Pro"/>
                <a:cs typeface="Source Code Pro"/>
                <a:sym typeface="Source Code Pro"/>
              </a:rPr>
              <a:t>Zdroj: www.donio.cz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pic>
        <p:nvPicPr>
          <p:cNvPr id="88" name="Google Shape;88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94700" y="1246250"/>
            <a:ext cx="1896900" cy="25218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4) Skutečný dárek: </a:t>
            </a:r>
            <a:r>
              <a:rPr lang="cs" u="sng">
                <a:solidFill>
                  <a:schemeClr val="hlink"/>
                </a:solidFill>
                <a:hlinkClick r:id="rId3"/>
              </a:rPr>
              <a:t>www.skutecnydarek.cz</a:t>
            </a:r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body" idx="1"/>
          </p:nvPr>
        </p:nvSpPr>
        <p:spPr>
          <a:xfrm>
            <a:off x="0" y="1000075"/>
            <a:ext cx="9144000" cy="258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22222"/>
                </a:solidFill>
              </a:rPr>
              <a:t>Projekt od organizace “Člověk v tísni”. Funguje od roku 2008. Můžete vybírat ze 30 darů, za které obdržíte darovací certifikát v elektronické formě. </a:t>
            </a:r>
            <a:endParaRPr>
              <a:solidFill>
                <a:srgbClr val="222222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solidFill>
                  <a:srgbClr val="222222"/>
                </a:solidFill>
              </a:rPr>
              <a:t>Pomáhají v chudých zemích, které potřebují např. jídlo (podvyživené děti), vzdělání, budování studní a péči o zdraví. Darovat můžete např. kozy, ovce, krávy a kuřata. Můžete pomáhat i v ČR financováním vzdělání.</a:t>
            </a:r>
            <a:endParaRPr/>
          </a:p>
        </p:txBody>
      </p:sp>
      <p:pic>
        <p:nvPicPr>
          <p:cNvPr id="95" name="Google Shape;95;p18"/>
          <p:cNvPicPr preferRelativeResize="0"/>
          <p:nvPr/>
        </p:nvPicPr>
        <p:blipFill rotWithShape="1">
          <a:blip r:embed="rId4">
            <a:alphaModFix/>
          </a:blip>
          <a:srcRect r="6672" b="17999"/>
          <a:stretch/>
        </p:blipFill>
        <p:spPr>
          <a:xfrm>
            <a:off x="3362325" y="3233750"/>
            <a:ext cx="5671649" cy="166365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8"/>
          <p:cNvSpPr txBox="1"/>
          <p:nvPr/>
        </p:nvSpPr>
        <p:spPr>
          <a:xfrm>
            <a:off x="658650" y="4588225"/>
            <a:ext cx="3313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latin typeface="Source Code Pro"/>
                <a:ea typeface="Source Code Pro"/>
                <a:cs typeface="Source Code Pro"/>
                <a:sym typeface="Source Code Pro"/>
              </a:rPr>
              <a:t>Zdroj: www.skutecnydarek.cz</a:t>
            </a:r>
            <a:endParaRPr sz="12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97" name="Google Shape;97;p18"/>
          <p:cNvSpPr txBox="1"/>
          <p:nvPr/>
        </p:nvSpPr>
        <p:spPr>
          <a:xfrm>
            <a:off x="117875" y="3461150"/>
            <a:ext cx="3244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cs" sz="1800">
                <a:solidFill>
                  <a:srgbClr val="22222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Už se nakoupily dary</a:t>
            </a:r>
            <a:br>
              <a:rPr lang="cs" sz="1800">
                <a:solidFill>
                  <a:srgbClr val="222222"/>
                </a:solidFill>
                <a:latin typeface="Source Code Pro"/>
                <a:ea typeface="Source Code Pro"/>
                <a:cs typeface="Source Code Pro"/>
                <a:sym typeface="Source Code Pro"/>
              </a:rPr>
            </a:br>
            <a:r>
              <a:rPr lang="cs" sz="1800">
                <a:solidFill>
                  <a:srgbClr val="22222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za více než 40 mil. </a:t>
            </a:r>
            <a:br>
              <a:rPr lang="cs" sz="1800">
                <a:solidFill>
                  <a:srgbClr val="222222"/>
                </a:solidFill>
                <a:latin typeface="Source Code Pro"/>
                <a:ea typeface="Source Code Pro"/>
                <a:cs typeface="Source Code Pro"/>
                <a:sym typeface="Source Code Pro"/>
              </a:rPr>
            </a:br>
            <a:r>
              <a:rPr lang="cs" sz="1800">
                <a:solidFill>
                  <a:srgbClr val="22222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korun.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11712" y="3179506"/>
            <a:ext cx="3418100" cy="1811594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9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5) Nocleženka: </a:t>
            </a:r>
            <a:r>
              <a:rPr lang="cs" u="sng">
                <a:solidFill>
                  <a:schemeClr val="hlink"/>
                </a:solidFill>
                <a:hlinkClick r:id="rId4"/>
              </a:rPr>
              <a:t>noclezenka.cz</a:t>
            </a:r>
            <a:r>
              <a:rPr lang="cs"/>
              <a:t> </a:t>
            </a:r>
            <a:endParaRPr/>
          </a:p>
        </p:txBody>
      </p:sp>
      <p:sp>
        <p:nvSpPr>
          <p:cNvPr id="104" name="Google Shape;104;p19"/>
          <p:cNvSpPr txBox="1">
            <a:spLocks noGrp="1"/>
          </p:cNvSpPr>
          <p:nvPr>
            <p:ph type="body" idx="1"/>
          </p:nvPr>
        </p:nvSpPr>
        <p:spPr>
          <a:xfrm>
            <a:off x="311700" y="1172274"/>
            <a:ext cx="8520600" cy="35710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>
                <a:solidFill>
                  <a:srgbClr val="222222"/>
                </a:solidFill>
              </a:rPr>
              <a:t>Nezisková organizace, které každá osoba nad 18 let může darovat peníze pro lidi bez domova. Darování může probíhat pravidelně jednou měsíčně nebo jako jednorázový dar v hodnotě 100,-. </a:t>
            </a:r>
            <a:endParaRPr dirty="0">
              <a:solidFill>
                <a:srgbClr val="222222"/>
              </a:solidFill>
            </a:endParaRPr>
          </a:p>
          <a:p>
            <a:pPr marL="0" lvl="0" indent="0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dirty="0">
                <a:solidFill>
                  <a:srgbClr val="222222"/>
                </a:solidFill>
              </a:rPr>
              <a:t>Střechu nad hlavou dostanou potřební v Armádě spásy (např. Praha 7 - Holešovice), kde jim také poskytnou teplé jídlo a pití, základní zdravotní ošetření nebo kontrolu. </a:t>
            </a:r>
            <a:br>
              <a:rPr lang="cs" dirty="0">
                <a:solidFill>
                  <a:srgbClr val="222222"/>
                </a:solidFill>
              </a:rPr>
            </a:br>
            <a:r>
              <a:rPr lang="cs" dirty="0">
                <a:solidFill>
                  <a:srgbClr val="222222"/>
                </a:solidFill>
              </a:rPr>
              <a:t>Dále také potřeby pro základní hygienu</a:t>
            </a:r>
            <a:br>
              <a:rPr lang="cs" dirty="0">
                <a:solidFill>
                  <a:srgbClr val="222222"/>
                </a:solidFill>
              </a:rPr>
            </a:br>
            <a:r>
              <a:rPr lang="cs" dirty="0">
                <a:solidFill>
                  <a:srgbClr val="222222"/>
                </a:solidFill>
              </a:rPr>
              <a:t>a samozřejmě nocleh. </a:t>
            </a:r>
            <a:endParaRPr dirty="0">
              <a:solidFill>
                <a:srgbClr val="22222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105" name="Google Shape;105;p19"/>
          <p:cNvSpPr txBox="1"/>
          <p:nvPr/>
        </p:nvSpPr>
        <p:spPr>
          <a:xfrm>
            <a:off x="6313450" y="4743300"/>
            <a:ext cx="2784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Source Code Pro"/>
                <a:ea typeface="Source Code Pro"/>
                <a:cs typeface="Source Code Pro"/>
                <a:sym typeface="Source Code Pro"/>
              </a:rPr>
              <a:t>Zdroj: www.noclezenka.cz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6) Záchranná stanice pro volně žijící živočichy: </a:t>
            </a:r>
            <a:r>
              <a:rPr lang="cs" u="sng">
                <a:solidFill>
                  <a:schemeClr val="hlink"/>
                </a:solidFill>
                <a:hlinkClick r:id="rId3"/>
              </a:rPr>
              <a:t>lhmp.cz</a:t>
            </a:r>
            <a:endParaRPr/>
          </a:p>
        </p:txBody>
      </p:sp>
      <p:sp>
        <p:nvSpPr>
          <p:cNvPr id="111" name="Google Shape;111;p20"/>
          <p:cNvSpPr txBox="1">
            <a:spLocks noGrp="1"/>
          </p:cNvSpPr>
          <p:nvPr>
            <p:ph type="body" idx="1"/>
          </p:nvPr>
        </p:nvSpPr>
        <p:spPr>
          <a:xfrm>
            <a:off x="235500" y="1000075"/>
            <a:ext cx="8520600" cy="287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22222"/>
                </a:solidFill>
              </a:rPr>
              <a:t>Záchranná stanice hl. m. Prahy pro volně žijící živočichy ročně přijme více než 5 000 zvířat. Je tak nejvíc zaměstnaná ze všech záchranných stanic v ČR. Sídlí v Jinonicích, organizace Lesy hl. m. Prahy ji provozuje od roku 2012. </a:t>
            </a:r>
            <a:endParaRPr>
              <a:solidFill>
                <a:srgbClr val="222222"/>
              </a:solidFill>
            </a:endParaRPr>
          </a:p>
          <a:p>
            <a:pPr marL="0" lvl="0" indent="0" algn="just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solidFill>
                  <a:srgbClr val="222222"/>
                </a:solidFill>
              </a:rPr>
              <a:t>Může přijímat všechny druhy volně žijících živočichů kromě rysa, medvěda a vlka. Nejčastějšími zvířecími pacienty bývají ježci, poštolky, labutě, kachny, netopýři, rorýsi, zajíci a kosi.</a:t>
            </a:r>
            <a:endParaRPr>
              <a:solidFill>
                <a:srgbClr val="222222"/>
              </a:solidFill>
            </a:endParaRPr>
          </a:p>
        </p:txBody>
      </p:sp>
      <p:pic>
        <p:nvPicPr>
          <p:cNvPr id="112" name="Google Shape;11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29200" y="3476625"/>
            <a:ext cx="2743200" cy="154305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0"/>
          <p:cNvSpPr txBox="1"/>
          <p:nvPr/>
        </p:nvSpPr>
        <p:spPr>
          <a:xfrm flipH="1">
            <a:off x="2152225" y="4667475"/>
            <a:ext cx="28197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300">
                <a:latin typeface="Source Code Pro"/>
                <a:ea typeface="Source Code Pro"/>
                <a:cs typeface="Source Code Pro"/>
                <a:sym typeface="Source Code Pro"/>
              </a:rPr>
              <a:t>Zdroj: dabpraha.rozhlas.cz</a:t>
            </a:r>
            <a:endParaRPr sz="13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14" name="Google Shape;114;p20"/>
          <p:cNvSpPr txBox="1"/>
          <p:nvPr/>
        </p:nvSpPr>
        <p:spPr>
          <a:xfrm>
            <a:off x="311700" y="3943350"/>
            <a:ext cx="4467600" cy="7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s" sz="1800">
                <a:solidFill>
                  <a:srgbClr val="22222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Pokud uvidíte zraněné zvíře, </a:t>
            </a:r>
            <a:br>
              <a:rPr lang="cs" sz="1800">
                <a:solidFill>
                  <a:srgbClr val="222222"/>
                </a:solidFill>
                <a:latin typeface="Source Code Pro"/>
                <a:ea typeface="Source Code Pro"/>
                <a:cs typeface="Source Code Pro"/>
                <a:sym typeface="Source Code Pro"/>
              </a:rPr>
            </a:br>
            <a:r>
              <a:rPr lang="cs" sz="1800">
                <a:solidFill>
                  <a:srgbClr val="22222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zavolejte na 773 772 771.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7) Dobrý Anděl: </a:t>
            </a:r>
            <a:r>
              <a:rPr lang="cs" u="sng">
                <a:solidFill>
                  <a:schemeClr val="hlink"/>
                </a:solidFill>
                <a:hlinkClick r:id="rId3"/>
              </a:rPr>
              <a:t>www.dobryandel.cz</a:t>
            </a:r>
            <a:endParaRPr/>
          </a:p>
        </p:txBody>
      </p:sp>
      <p:sp>
        <p:nvSpPr>
          <p:cNvPr id="120" name="Google Shape;120;p21"/>
          <p:cNvSpPr txBox="1">
            <a:spLocks noGrp="1"/>
          </p:cNvSpPr>
          <p:nvPr>
            <p:ph type="body" idx="1"/>
          </p:nvPr>
        </p:nvSpPr>
        <p:spPr>
          <a:xfrm>
            <a:off x="235500" y="10000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highlight>
                  <a:srgbClr val="FFFFFF"/>
                </a:highlight>
              </a:rPr>
              <a:t>Organizace pro nemocné osoby a rodiny s dětmi. Jejich cílem je zajistit finanční pomoc a pomáhat. Tato nadace pomáhá lidem s vážným onemocněním, hlavně s rakovinou. 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highlight>
                  <a:srgbClr val="FFFFFF"/>
                </a:highlight>
              </a:rPr>
              <a:t>Každý měsíc jim lidé posílají finanční podporu ve výši několika tisíc korun. 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highlight>
                  <a:srgbClr val="FFFFFF"/>
                </a:highlight>
              </a:rPr>
              <a:t>Nadace Dobrý anděl pomáhá lidem už od roku 2011, od června 2021 nabízí pomoc i dospělým. Spolupracují s lékaři a sociálními pracovníky.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21" name="Google Shape;121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61675" y="3464800"/>
            <a:ext cx="3932025" cy="1531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1"/>
          <p:cNvSpPr txBox="1"/>
          <p:nvPr/>
        </p:nvSpPr>
        <p:spPr>
          <a:xfrm>
            <a:off x="1787925" y="4561650"/>
            <a:ext cx="2881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Source Code Pro"/>
                <a:ea typeface="Source Code Pro"/>
                <a:cs typeface="Source Code Pro"/>
                <a:sym typeface="Source Code Pro"/>
              </a:rPr>
              <a:t>Zdroj: www.dobryandel.cz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1066</Words>
  <Application>Microsoft Office PowerPoint</Application>
  <PresentationFormat>Předvádění na obrazovce (16:9)</PresentationFormat>
  <Paragraphs>66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Source Code Pro</vt:lpstr>
      <vt:lpstr>Amatic SC</vt:lpstr>
      <vt:lpstr>Beach Day</vt:lpstr>
      <vt:lpstr>Vyber jednu z možností, napiš ji na papírek a vhoď žákům do urny</vt:lpstr>
      <vt:lpstr>Výběr charity, na kterou půjde výtěžek z trhů na Korunce</vt:lpstr>
      <vt:lpstr>Krmení zvířat v zoo: www.zoopraha.cz</vt:lpstr>
      <vt:lpstr>2) Mathilda: www.Mathilda.cz</vt:lpstr>
      <vt:lpstr>3) Speciální vozík pro Johanku:DONIO.CZ </vt:lpstr>
      <vt:lpstr>4) Skutečný dárek: www.skutecnydarek.cz</vt:lpstr>
      <vt:lpstr>5) Nocleženka: noclezenka.cz </vt:lpstr>
      <vt:lpstr>6) Záchranná stanice pro volně žijící živočichy: lhmp.cz</vt:lpstr>
      <vt:lpstr>7) Dobrý Anděl: www.dobryandel.cz</vt:lpstr>
      <vt:lpstr>8) Toulavé tlapky: www.toulavetlapky.cz</vt:lpstr>
      <vt:lpstr>9) Kapka naděje: www.kapkanadeje.cz</vt:lpstr>
      <vt:lpstr>10) Dogpoint: www.dog-point.cz</vt:lpstr>
      <vt:lpstr>11) Pink bubble: www.pinkbubble.cz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Vyber jednu z možností, napiš ji na papírek a vhoď žákům do urny</dc:title>
  <cp:lastModifiedBy>Tereza Richtrová</cp:lastModifiedBy>
  <cp:revision>1</cp:revision>
  <dcterms:modified xsi:type="dcterms:W3CDTF">2022-11-04T13:40:19Z</dcterms:modified>
</cp:coreProperties>
</file>