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5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9144000" cy="5143500" type="screen16x9"/>
  <p:notesSz cx="6858000" cy="9144000"/>
  <p:embeddedFontLst>
    <p:embeddedFont>
      <p:font typeface="Merriweather" panose="020B0604020202020204" charset="-18"/>
      <p:regular r:id="rId33"/>
      <p:bold r:id="rId34"/>
      <p:italic r:id="rId35"/>
      <p:boldItalic r:id="rId36"/>
    </p:embeddedFont>
    <p:embeddedFont>
      <p:font typeface="Roboto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4acf36beb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4acf36beb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4acf36beb4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4acf36beb4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4acf36beb4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4acf36beb4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6a0e3108d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6a0e3108d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4acf36beb4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4acf36beb4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4acf36beb4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4acf36beb4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4acf36beb4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4acf36beb4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4acf36beb4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4acf36beb4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6a16941e6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6a16941e6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4acf36beb4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4acf36beb4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4acf36beb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4acf36beb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4acf36beb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4acf36beb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6a16941e6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6a16941e6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6a16941e6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6a16941e6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6a0e3108d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6a0e3108d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4acf36beb4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4acf36beb4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6a0e3108db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6a0e3108db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4acf36beb4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4acf36beb4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6a16941e6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6a16941e6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6a0e3108d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6a0e3108db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4acf36beb4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4acf36beb4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4acf36bbe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4acf36bbe4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4acf36be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4acf36be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4acf36beb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4acf36beb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4acf36beb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4acf36beb4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acf36beb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4acf36beb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4acf36beb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4acf36beb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4acf36beb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4acf36beb4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hub.diylab.eu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tts.oulu.fi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bs.twimg.com/media/C5v4KRWWYAApXYa.jpg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g"/><Relationship Id="rId5" Type="http://schemas.openxmlformats.org/officeDocument/2006/relationships/hyperlink" Target="https://tts.oulu.fi/" TargetMode="External"/><Relationship Id="rId4" Type="http://schemas.openxmlformats.org/officeDocument/2006/relationships/hyperlink" Target="https://mediapankki.otava.fi/api/v1/assets/by-isbn/978-951-1-29177-0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nk.oulu.fi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ctrTitle"/>
          </p:nvPr>
        </p:nvSpPr>
        <p:spPr>
          <a:xfrm>
            <a:off x="311700" y="1155405"/>
            <a:ext cx="1765193" cy="6668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Oulu</a:t>
            </a:r>
            <a:endParaRPr dirty="0"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14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dirty="0"/>
              <a:t>12. 9. - 18. 9.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dirty="0"/>
              <a:t>Barbora Soukupová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dirty="0"/>
              <a:t>Tereza Richtrová </a:t>
            </a:r>
            <a:endParaRPr sz="2000" dirty="0"/>
          </a:p>
        </p:txBody>
      </p:sp>
      <p:pic>
        <p:nvPicPr>
          <p:cNvPr id="66" name="Google Shape;6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3045" y="73775"/>
            <a:ext cx="3800950" cy="506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F44175A-1920-479B-9846-9CF65B3E3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998" y="73775"/>
            <a:ext cx="6184900" cy="9779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D6BB3FA-A9FA-4E8D-8843-2FB8AD2C3F75}"/>
              </a:ext>
            </a:extLst>
          </p:cNvPr>
          <p:cNvSpPr txBox="1"/>
          <p:nvPr/>
        </p:nvSpPr>
        <p:spPr>
          <a:xfrm>
            <a:off x="0" y="4681835"/>
            <a:ext cx="4751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accent2"/>
                </a:solidFill>
              </a:rPr>
              <a:t>Stáž byla realizovány v rámci projektu Multikulturní Korunovační II, </a:t>
            </a:r>
          </a:p>
          <a:p>
            <a:r>
              <a:rPr lang="cs-CZ" sz="1200" dirty="0" err="1">
                <a:solidFill>
                  <a:schemeClr val="accent2"/>
                </a:solidFill>
              </a:rPr>
              <a:t>reg</a:t>
            </a:r>
            <a:r>
              <a:rPr lang="cs-CZ" sz="1200" dirty="0">
                <a:solidFill>
                  <a:schemeClr val="accent2"/>
                </a:solidFill>
              </a:rPr>
              <a:t>. č. CZ.07.4.68/0.0/0.0/19_071/0001887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2"/>
          <p:cNvPicPr preferRelativeResize="0"/>
          <p:nvPr/>
        </p:nvPicPr>
        <p:blipFill rotWithShape="1">
          <a:blip r:embed="rId3">
            <a:alphaModFix/>
          </a:blip>
          <a:srcRect l="33308" r="9420"/>
          <a:stretch/>
        </p:blipFill>
        <p:spPr>
          <a:xfrm>
            <a:off x="96125" y="80275"/>
            <a:ext cx="372544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3974" y="152400"/>
            <a:ext cx="5017627" cy="3764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2"/>
          <p:cNvSpPr txBox="1"/>
          <p:nvPr/>
        </p:nvSpPr>
        <p:spPr>
          <a:xfrm>
            <a:off x="3973975" y="4122000"/>
            <a:ext cx="439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>
                <a:latin typeface="Roboto"/>
                <a:ea typeface="Roboto"/>
                <a:cs typeface="Roboto"/>
                <a:sym typeface="Roboto"/>
              </a:rPr>
              <a:t>Speciální pedagog</a:t>
            </a:r>
            <a:endParaRPr sz="1800"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3"/>
          <p:cNvPicPr preferRelativeResize="0"/>
          <p:nvPr/>
        </p:nvPicPr>
        <p:blipFill rotWithShape="1">
          <a:blip r:embed="rId3">
            <a:alphaModFix/>
          </a:blip>
          <a:srcRect t="18461" b="9761"/>
          <a:stretch/>
        </p:blipFill>
        <p:spPr>
          <a:xfrm>
            <a:off x="264650" y="252375"/>
            <a:ext cx="8614699" cy="463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4"/>
          <p:cNvPicPr preferRelativeResize="0"/>
          <p:nvPr/>
        </p:nvPicPr>
        <p:blipFill rotWithShape="1">
          <a:blip r:embed="rId3">
            <a:alphaModFix/>
          </a:blip>
          <a:srcRect t="16222" b="14977"/>
          <a:stretch/>
        </p:blipFill>
        <p:spPr>
          <a:xfrm>
            <a:off x="206088" y="228300"/>
            <a:ext cx="8731826" cy="4506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6399" y="685800"/>
            <a:ext cx="2235203" cy="167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6399" y="2590802"/>
            <a:ext cx="2235203" cy="167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6"/>
          <p:cNvPicPr preferRelativeResize="0"/>
          <p:nvPr/>
        </p:nvPicPr>
        <p:blipFill rotWithShape="1">
          <a:blip r:embed="rId3">
            <a:alphaModFix/>
          </a:blip>
          <a:srcRect t="10762"/>
          <a:stretch/>
        </p:blipFill>
        <p:spPr>
          <a:xfrm>
            <a:off x="236500" y="180250"/>
            <a:ext cx="7238400" cy="484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3875" y="92325"/>
            <a:ext cx="644989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7742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3242" y="152400"/>
            <a:ext cx="362774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2. stupeň a SŠ</a:t>
            </a:r>
            <a:endParaRPr/>
          </a:p>
        </p:txBody>
      </p:sp>
      <p:sp>
        <p:nvSpPr>
          <p:cNvPr id="164" name="Google Shape;164;p29"/>
          <p:cNvSpPr txBox="1"/>
          <p:nvPr/>
        </p:nvSpPr>
        <p:spPr>
          <a:xfrm>
            <a:off x="173550" y="1309550"/>
            <a:ext cx="8970600" cy="3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cs" sz="1700">
                <a:latin typeface="Roboto"/>
                <a:ea typeface="Roboto"/>
                <a:cs typeface="Roboto"/>
                <a:sym typeface="Roboto"/>
              </a:rPr>
              <a:t>V jedné budově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cs" sz="1700">
                <a:latin typeface="Roboto"/>
                <a:ea typeface="Roboto"/>
                <a:cs typeface="Roboto"/>
                <a:sym typeface="Roboto"/>
              </a:rPr>
              <a:t>2. stupeň (tři ročníky, 13 - 16 let)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cs" sz="1700">
                <a:latin typeface="Roboto"/>
                <a:ea typeface="Roboto"/>
                <a:cs typeface="Roboto"/>
                <a:sym typeface="Roboto"/>
              </a:rPr>
              <a:t>Nemají kmenové třídy, přestávky tráví na chodbě (třídy zamčené).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cs" sz="1700">
                <a:latin typeface="Roboto"/>
                <a:ea typeface="Roboto"/>
                <a:cs typeface="Roboto"/>
                <a:sym typeface="Roboto"/>
              </a:rPr>
              <a:t>3 speciální pedagogové 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cs" sz="1700">
                <a:latin typeface="Roboto"/>
                <a:ea typeface="Roboto"/>
                <a:cs typeface="Roboto"/>
                <a:sym typeface="Roboto"/>
              </a:rPr>
              <a:t>Cíl: podpora a preventivní péče → cíl = vyhnout se složitějším problémům.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cs" sz="1700">
                <a:latin typeface="Roboto"/>
                <a:ea typeface="Roboto"/>
                <a:cs typeface="Roboto"/>
                <a:sym typeface="Roboto"/>
              </a:rPr>
              <a:t>3 stupně podpory: 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○"/>
            </a:pPr>
            <a:r>
              <a:rPr lang="cs" sz="1700">
                <a:latin typeface="Roboto"/>
                <a:ea typeface="Roboto"/>
                <a:cs typeface="Roboto"/>
                <a:sym typeface="Roboto"/>
              </a:rPr>
              <a:t>1) Obecná 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○"/>
            </a:pPr>
            <a:r>
              <a:rPr lang="cs" sz="1700">
                <a:latin typeface="Roboto"/>
                <a:ea typeface="Roboto"/>
                <a:cs typeface="Roboto"/>
                <a:sym typeface="Roboto"/>
              </a:rPr>
              <a:t>2) Posílená - učební plány pro určité předměty (finština, matematika, cizí jazyky)  18 - 20 žáků (plány se tvoří ve spolupráci učitel - rodič - žák) 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○"/>
            </a:pPr>
            <a:r>
              <a:rPr lang="cs" sz="1700">
                <a:latin typeface="Roboto"/>
                <a:ea typeface="Roboto"/>
                <a:cs typeface="Roboto"/>
                <a:sym typeface="Roboto"/>
              </a:rPr>
              <a:t>3) Speciální - individuální vzdělávací plán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cs" sz="1700">
                <a:latin typeface="Roboto"/>
                <a:ea typeface="Roboto"/>
                <a:cs typeface="Roboto"/>
                <a:sym typeface="Roboto"/>
              </a:rPr>
              <a:t>3 asistenti učitele (většinou ve třídě)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5" name="Google Shape;165;p29"/>
          <p:cNvPicPr preferRelativeResize="0"/>
          <p:nvPr/>
        </p:nvPicPr>
        <p:blipFill rotWithShape="1">
          <a:blip r:embed="rId3">
            <a:alphaModFix/>
          </a:blip>
          <a:srcRect l="11173" t="38958" r="19120" b="9201"/>
          <a:stretch/>
        </p:blipFill>
        <p:spPr>
          <a:xfrm>
            <a:off x="4198425" y="173550"/>
            <a:ext cx="3649101" cy="2035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768011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0"/>
          <p:cNvSpPr txBox="1"/>
          <p:nvPr/>
        </p:nvSpPr>
        <p:spPr>
          <a:xfrm>
            <a:off x="6468825" y="213175"/>
            <a:ext cx="26034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 b="1">
                <a:latin typeface="Roboto"/>
                <a:ea typeface="Roboto"/>
                <a:cs typeface="Roboto"/>
                <a:sym typeface="Roboto"/>
              </a:rPr>
              <a:t>Předměty na 2. stupni </a:t>
            </a:r>
            <a:br>
              <a:rPr lang="cs" sz="3000" b="1">
                <a:latin typeface="Roboto"/>
                <a:ea typeface="Roboto"/>
                <a:cs typeface="Roboto"/>
                <a:sym typeface="Roboto"/>
              </a:rPr>
            </a:br>
            <a:r>
              <a:rPr lang="cs" sz="3000">
                <a:latin typeface="Roboto"/>
                <a:ea typeface="Roboto"/>
                <a:cs typeface="Roboto"/>
                <a:sym typeface="Roboto"/>
              </a:rPr>
              <a:t>(7. - 9. ročník)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7742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5167" y="92325"/>
            <a:ext cx="362774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Finské základní vzdělávání</a:t>
            </a:r>
            <a:endParaRPr/>
          </a:p>
        </p:txBody>
      </p:sp>
      <p:sp>
        <p:nvSpPr>
          <p:cNvPr id="72" name="Google Shape;72;p14"/>
          <p:cNvSpPr txBox="1"/>
          <p:nvPr/>
        </p:nvSpPr>
        <p:spPr>
          <a:xfrm>
            <a:off x="120875" y="1330700"/>
            <a:ext cx="68268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cs" sz="1800">
                <a:latin typeface="Roboto"/>
                <a:ea typeface="Roboto"/>
                <a:cs typeface="Roboto"/>
                <a:sym typeface="Roboto"/>
              </a:rPr>
              <a:t>Povinná školní docházka do 18/19 let = ZŠ + SŠ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cs" sz="1800">
                <a:latin typeface="Roboto"/>
                <a:ea typeface="Roboto"/>
                <a:cs typeface="Roboto"/>
                <a:sym typeface="Roboto"/>
              </a:rPr>
              <a:t>Možnost předškolního vzdělávání - 1 rok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cs" sz="1800">
                <a:latin typeface="Roboto"/>
                <a:ea typeface="Roboto"/>
                <a:cs typeface="Roboto"/>
                <a:sym typeface="Roboto"/>
              </a:rPr>
              <a:t>Finanční zajištění - stát (učebnice, pomůcky, obědy, doprava) → rovnoprávný přístup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cs" sz="1800">
                <a:latin typeface="Roboto"/>
                <a:ea typeface="Roboto"/>
                <a:cs typeface="Roboto"/>
                <a:sym typeface="Roboto"/>
              </a:rPr>
              <a:t>Spádové oblasti škol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cs" sz="1800">
                <a:latin typeface="Roboto"/>
                <a:ea typeface="Roboto"/>
                <a:cs typeface="Roboto"/>
                <a:sym typeface="Roboto"/>
              </a:rPr>
              <a:t>Po ukončení - certifikát (doklad o splnění učebního plánu - RVP → ŠVP)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cs" sz="1800">
                <a:latin typeface="Roboto"/>
                <a:ea typeface="Roboto"/>
                <a:cs typeface="Roboto"/>
                <a:sym typeface="Roboto"/>
              </a:rPr>
              <a:t>Přestup na SŠ - podle výsledků. Nemůže najít místo? Zajistí úřady v Oulu.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7725" y="99102"/>
            <a:ext cx="2166300" cy="4922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850" y="152400"/>
            <a:ext cx="644989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7" y="152400"/>
            <a:ext cx="5057772" cy="3793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6399" y="152400"/>
            <a:ext cx="2235203" cy="167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6399" y="1981202"/>
            <a:ext cx="2235203" cy="167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374DD3-2FAD-4627-80A6-F167AED04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Finština jako druhý jazyk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056AA7A-0D26-4C9B-9C7C-38E2DA1C9889}"/>
              </a:ext>
            </a:extLst>
          </p:cNvPr>
          <p:cNvSpPr txBox="1"/>
          <p:nvPr/>
        </p:nvSpPr>
        <p:spPr>
          <a:xfrm>
            <a:off x="198474" y="1453116"/>
            <a:ext cx="8396850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Roboto" panose="020B0604020202020204" charset="0"/>
                <a:ea typeface="Roboto" panose="020B0604020202020204" charset="0"/>
              </a:rPr>
              <a:t>2. stupeň – žáci s OMJ předmět „Finština jako druhý jazyk“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Roboto" panose="020B0604020202020204" charset="0"/>
                <a:ea typeface="Roboto" panose="020B0604020202020204" charset="0"/>
              </a:rPr>
              <a:t>Ve stejné době jako výuka finštiny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Roboto" panose="020B0604020202020204" charset="0"/>
                <a:ea typeface="Roboto" panose="020B0604020202020204" charset="0"/>
              </a:rPr>
              <a:t>Žáci z dané třídy (menší skupiny) – například v 9. ročníku 8 žáků → snadnější </a:t>
            </a:r>
            <a:br>
              <a:rPr lang="cs-CZ" sz="1800" dirty="0">
                <a:latin typeface="Roboto" panose="020B0604020202020204" charset="0"/>
                <a:ea typeface="Roboto" panose="020B0604020202020204" charset="0"/>
              </a:rPr>
            </a:br>
            <a:r>
              <a:rPr lang="cs-CZ" sz="1800" dirty="0">
                <a:latin typeface="Roboto" panose="020B0604020202020204" charset="0"/>
                <a:ea typeface="Roboto" panose="020B0604020202020204" charset="0"/>
              </a:rPr>
              <a:t>individuální přístup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Roboto" panose="020B0604020202020204" charset="0"/>
                <a:ea typeface="Roboto" panose="020B0604020202020204" charset="0"/>
              </a:rPr>
              <a:t>Učebnice (texty) – stejné, pracovní sešity – zjednodušené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Roboto" panose="020B0604020202020204" charset="0"/>
                <a:ea typeface="Roboto" panose="020B0604020202020204" charset="0"/>
              </a:rPr>
              <a:t>Používají tablety (online cvičení), interaktivní tabuli (</a:t>
            </a:r>
            <a:r>
              <a:rPr lang="cs-CZ" sz="1800" dirty="0" err="1">
                <a:latin typeface="Roboto" panose="020B0604020202020204" charset="0"/>
                <a:ea typeface="Roboto" panose="020B0604020202020204" charset="0"/>
              </a:rPr>
              <a:t>Kahoot</a:t>
            </a:r>
            <a:r>
              <a:rPr lang="cs-CZ" sz="1800" dirty="0">
                <a:latin typeface="Roboto" panose="020B0604020202020204" charset="0"/>
                <a:ea typeface="Roboto" panose="020B0604020202020204" charset="0"/>
              </a:rPr>
              <a:t>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Roboto" panose="020B0604020202020204" charset="0"/>
                <a:ea typeface="Roboto" panose="020B0604020202020204" charset="0"/>
              </a:rPr>
              <a:t>Jiná závěrečná zkouška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Roboto" panose="020B0604020202020204" charset="0"/>
                <a:ea typeface="Roboto" panose="020B0604020202020204" charset="0"/>
              </a:rPr>
              <a:t>Zjednodušená četba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9406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Cizí jazyky</a:t>
            </a:r>
            <a:endParaRPr/>
          </a:p>
        </p:txBody>
      </p:sp>
      <p:sp>
        <p:nvSpPr>
          <p:cNvPr id="201" name="Google Shape;201;p35"/>
          <p:cNvSpPr txBox="1"/>
          <p:nvPr/>
        </p:nvSpPr>
        <p:spPr>
          <a:xfrm>
            <a:off x="268225" y="1514650"/>
            <a:ext cx="81096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AutoNum type="arabicPeriod"/>
            </a:pPr>
            <a:r>
              <a:rPr lang="cs" sz="1800" dirty="0">
                <a:latin typeface="Roboto"/>
                <a:ea typeface="Roboto"/>
                <a:cs typeface="Roboto"/>
                <a:sym typeface="Roboto"/>
              </a:rPr>
              <a:t>Anglický jazyk - od 1. třídy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AutoNum type="arabicPeriod"/>
            </a:pPr>
            <a:r>
              <a:rPr lang="cs" sz="1800" dirty="0">
                <a:latin typeface="Roboto"/>
                <a:ea typeface="Roboto"/>
                <a:cs typeface="Roboto"/>
                <a:sym typeface="Roboto"/>
              </a:rPr>
              <a:t>Druhý cizí jazyk (FJ / NJ) - od 4. třídy 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AutoNum type="arabicPeriod"/>
            </a:pPr>
            <a:r>
              <a:rPr lang="cs" sz="1800" dirty="0">
                <a:latin typeface="Roboto"/>
                <a:ea typeface="Roboto"/>
                <a:cs typeface="Roboto"/>
                <a:sym typeface="Roboto"/>
              </a:rPr>
              <a:t>Švédština (povinná) - od 2. stupně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dirty="0">
                <a:latin typeface="Roboto"/>
                <a:ea typeface="Roboto"/>
                <a:cs typeface="Roboto"/>
                <a:sym typeface="Roboto"/>
              </a:rPr>
              <a:t>Hodina AJ - učebnice + PS od finského dodavatele (vše s překladem do finštiny)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-"/>
            </a:pPr>
            <a:r>
              <a:rPr lang="cs" sz="1800" dirty="0">
                <a:latin typeface="Roboto"/>
                <a:ea typeface="Roboto"/>
                <a:cs typeface="Roboto"/>
                <a:sym typeface="Roboto"/>
              </a:rPr>
              <a:t>učitel mluví většinu času anglicky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-"/>
            </a:pPr>
            <a:r>
              <a:rPr lang="cs" sz="1800" dirty="0">
                <a:latin typeface="Roboto"/>
                <a:ea typeface="Roboto"/>
                <a:cs typeface="Roboto"/>
                <a:sym typeface="Roboto"/>
              </a:rPr>
              <a:t>nedělí se na skupiny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-"/>
            </a:pPr>
            <a:r>
              <a:rPr lang="cs" sz="1800" dirty="0">
                <a:latin typeface="Roboto"/>
                <a:ea typeface="Roboto"/>
                <a:cs typeface="Roboto"/>
                <a:sym typeface="Roboto"/>
              </a:rPr>
              <a:t>dělení na periody (období po 6 týdnech) - 3 lekce na jednu - po každé lekci test (poslech, psaní)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2" name="Google Shape;20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3525" y="219063"/>
            <a:ext cx="1943100" cy="235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Hodnocení a projekty</a:t>
            </a:r>
            <a:endParaRPr/>
          </a:p>
        </p:txBody>
      </p:sp>
      <p:sp>
        <p:nvSpPr>
          <p:cNvPr id="208" name="Google Shape;208;p36"/>
          <p:cNvSpPr txBox="1"/>
          <p:nvPr/>
        </p:nvSpPr>
        <p:spPr>
          <a:xfrm>
            <a:off x="50" y="1217575"/>
            <a:ext cx="9144000" cy="3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cs" sz="1700">
                <a:latin typeface="Roboto"/>
                <a:ea typeface="Roboto"/>
                <a:cs typeface="Roboto"/>
                <a:sym typeface="Roboto"/>
              </a:rPr>
              <a:t>5 period: Po měsíci a půl zkouškové (píší testy).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cs" sz="1700">
                <a:latin typeface="Roboto"/>
                <a:ea typeface="Roboto"/>
                <a:cs typeface="Roboto"/>
                <a:sym typeface="Roboto"/>
              </a:rPr>
              <a:t>Elektronický systém WILMA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cs" sz="1700">
                <a:latin typeface="Roboto"/>
                <a:ea typeface="Roboto"/>
                <a:cs typeface="Roboto"/>
                <a:sym typeface="Roboto"/>
              </a:rPr>
              <a:t>Závěr SŠ: maturita (matriculation exam) - elektronicky - systém Abitti 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cs" sz="1700">
                <a:latin typeface="Roboto"/>
                <a:ea typeface="Roboto"/>
                <a:cs typeface="Roboto"/>
                <a:sym typeface="Roboto"/>
              </a:rPr>
              <a:t>Hodnocení chování - škála 10, výchozí je 8, mohou se zlepšovat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○"/>
            </a:pPr>
            <a:r>
              <a:rPr lang="cs" sz="1700">
                <a:latin typeface="Roboto"/>
                <a:ea typeface="Roboto"/>
                <a:cs typeface="Roboto"/>
                <a:sym typeface="Roboto"/>
              </a:rPr>
              <a:t>Postihy (rozhovor, náhrada škody, rodiče, varování, vyloučení na pár dní)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cs" sz="1700">
                <a:latin typeface="Roboto"/>
                <a:ea typeface="Roboto"/>
                <a:cs typeface="Roboto"/>
                <a:sym typeface="Roboto"/>
              </a:rPr>
              <a:t>Projekt “Me and my village” - 6. a 9. ročník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cs" sz="1700">
                <a:latin typeface="Roboto"/>
                <a:ea typeface="Roboto"/>
                <a:cs typeface="Roboto"/>
                <a:sym typeface="Roboto"/>
              </a:rPr>
              <a:t>Mezipředmětové projekty (říjen, listopad) - 8 hodin (příprava, shrnutí, prezentace) 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○"/>
            </a:pPr>
            <a:r>
              <a:rPr lang="cs" sz="1700">
                <a:latin typeface="Roboto"/>
                <a:ea typeface="Roboto"/>
                <a:cs typeface="Roboto"/>
                <a:sym typeface="Roboto"/>
              </a:rPr>
              <a:t>7. ročník - UNESCO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○"/>
            </a:pPr>
            <a:r>
              <a:rPr lang="cs" sz="1700">
                <a:latin typeface="Roboto"/>
                <a:ea typeface="Roboto"/>
                <a:cs typeface="Roboto"/>
                <a:sym typeface="Roboto"/>
              </a:rPr>
              <a:t>8. ročník - Zdraví a well-being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○"/>
            </a:pPr>
            <a:r>
              <a:rPr lang="cs" sz="1700">
                <a:latin typeface="Roboto"/>
                <a:ea typeface="Roboto"/>
                <a:cs typeface="Roboto"/>
                <a:sym typeface="Roboto"/>
              </a:rPr>
              <a:t>9. ročník - Práce a podnikání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cs" sz="1700">
                <a:latin typeface="Roboto"/>
                <a:ea typeface="Roboto"/>
                <a:cs typeface="Roboto"/>
                <a:sym typeface="Roboto"/>
              </a:rPr>
              <a:t>Mezinárodní projekty: DIYLAB </a:t>
            </a:r>
            <a:r>
              <a:rPr lang="cs" sz="17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http://hub.diylab.eu/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Roboto"/>
              <a:buChar char="●"/>
            </a:pPr>
            <a:r>
              <a:rPr lang="cs" sz="1700">
                <a:latin typeface="Roboto"/>
                <a:ea typeface="Roboto"/>
                <a:cs typeface="Roboto"/>
                <a:sym typeface="Roboto"/>
              </a:rPr>
              <a:t>Další: TUKEMO, Project C, ARVOT, Learning Landscapes… 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University of Oulu: </a:t>
            </a:r>
            <a:r>
              <a:rPr lang="cs" u="sng">
                <a:solidFill>
                  <a:schemeClr val="hlink"/>
                </a:solidFill>
                <a:hlinkClick r:id="rId3"/>
              </a:rPr>
              <a:t>Teacher training school</a:t>
            </a:r>
            <a:endParaRPr/>
          </a:p>
        </p:txBody>
      </p:sp>
      <p:sp>
        <p:nvSpPr>
          <p:cNvPr id="214" name="Google Shape;214;p37"/>
          <p:cNvSpPr txBox="1"/>
          <p:nvPr/>
        </p:nvSpPr>
        <p:spPr>
          <a:xfrm>
            <a:off x="126200" y="1404225"/>
            <a:ext cx="8803800" cy="17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cs" sz="1800">
                <a:latin typeface="Roboto"/>
                <a:ea typeface="Roboto"/>
                <a:cs typeface="Roboto"/>
                <a:sym typeface="Roboto"/>
              </a:rPr>
              <a:t>10 praktikantských škol ve Finsku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cs" sz="1800">
                <a:latin typeface="Roboto"/>
                <a:ea typeface="Roboto"/>
                <a:cs typeface="Roboto"/>
                <a:sym typeface="Roboto"/>
              </a:rPr>
              <a:t>Studenti - povinná praxe na ZŠ (náslechy, vlastní výuka, sezení s učiteli = mentory i dalšími studenty, reflexe)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cs" sz="1800">
                <a:latin typeface="Roboto"/>
                <a:ea typeface="Roboto"/>
                <a:cs typeface="Roboto"/>
                <a:sym typeface="Roboto"/>
              </a:rPr>
              <a:t>University of Oulu - kurzy pro ředitele, učitele i mentory (samostudium + diskuze s odborníkem)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5" name="Google Shape;21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8425" y="2730225"/>
            <a:ext cx="5759775" cy="24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8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Rozdíly</a:t>
            </a:r>
            <a:endParaRPr/>
          </a:p>
        </p:txBody>
      </p:sp>
      <p:sp>
        <p:nvSpPr>
          <p:cNvPr id="221" name="Google Shape;221;p38"/>
          <p:cNvSpPr txBox="1"/>
          <p:nvPr/>
        </p:nvSpPr>
        <p:spPr>
          <a:xfrm>
            <a:off x="0" y="1293775"/>
            <a:ext cx="8997900" cy="3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cs" sz="1600">
                <a:latin typeface="Roboto"/>
                <a:ea typeface="Roboto"/>
                <a:cs typeface="Roboto"/>
                <a:sym typeface="Roboto"/>
              </a:rPr>
              <a:t>Povinná školní docházka (od 2021 včetně střední školy)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cs" sz="1600">
                <a:latin typeface="Roboto"/>
                <a:ea typeface="Roboto"/>
                <a:cs typeface="Roboto"/>
                <a:sym typeface="Roboto"/>
              </a:rPr>
              <a:t>Financování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cs" sz="1600">
                <a:latin typeface="Roboto"/>
                <a:ea typeface="Roboto"/>
                <a:cs typeface="Roboto"/>
                <a:sym typeface="Roboto"/>
              </a:rPr>
              <a:t>Vybavení (tablety, PC, pomůcky, materiály VV + PČ, hudební nástroje..)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cs" sz="1600">
                <a:latin typeface="Roboto"/>
                <a:ea typeface="Roboto"/>
                <a:cs typeface="Roboto"/>
                <a:sym typeface="Roboto"/>
              </a:rPr>
              <a:t>Praxe budoucích učitelů (Teacher training school, množství, mentoři) 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cs" sz="1600">
                <a:latin typeface="Roboto"/>
                <a:ea typeface="Roboto"/>
                <a:cs typeface="Roboto"/>
                <a:sym typeface="Roboto"/>
              </a:rPr>
              <a:t>Přípravná třída pro cizince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cs" sz="1600">
                <a:latin typeface="Roboto"/>
                <a:ea typeface="Roboto"/>
                <a:cs typeface="Roboto"/>
                <a:sym typeface="Roboto"/>
              </a:rPr>
              <a:t>Finština jako druhý jazyk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cs" sz="1600">
                <a:latin typeface="Roboto"/>
                <a:ea typeface="Roboto"/>
                <a:cs typeface="Roboto"/>
                <a:sym typeface="Roboto"/>
              </a:rPr>
              <a:t>Jídelna (systém stravování)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cs" sz="1600">
                <a:latin typeface="Roboto"/>
                <a:ea typeface="Roboto"/>
                <a:cs typeface="Roboto"/>
                <a:sym typeface="Roboto"/>
              </a:rPr>
              <a:t>Vyučovací hodina 75 minut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cs" sz="1600">
                <a:latin typeface="Roboto"/>
                <a:ea typeface="Roboto"/>
                <a:cs typeface="Roboto"/>
                <a:sym typeface="Roboto"/>
              </a:rPr>
              <a:t>Učitelský personál včetně osob, které pečují o sociální vazby a fungování v kolektivu (Kuraattori), mentální zdraví (školní psycholog - konzultace, terapeutická ošetřovatelka - externista, pomoc úzkostným dětem), starají se o atmosféru školy, o zdraví žáků (školní ošetřovatelka), sociolog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2" name="Google Shape;222;p38"/>
          <p:cNvPicPr preferRelativeResize="0"/>
          <p:nvPr/>
        </p:nvPicPr>
        <p:blipFill rotWithShape="1">
          <a:blip r:embed="rId3">
            <a:alphaModFix/>
          </a:blip>
          <a:srcRect l="4935" t="9736" r="9072" b="13840"/>
          <a:stretch/>
        </p:blipFill>
        <p:spPr>
          <a:xfrm>
            <a:off x="7171350" y="1268850"/>
            <a:ext cx="1986401" cy="235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9"/>
          <p:cNvSpPr txBox="1">
            <a:spLocks noGrp="1"/>
          </p:cNvSpPr>
          <p:nvPr>
            <p:ph type="title"/>
          </p:nvPr>
        </p:nvSpPr>
        <p:spPr>
          <a:xfrm>
            <a:off x="311700" y="46937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Co na nás udělalo dojem:</a:t>
            </a:r>
            <a:endParaRPr/>
          </a:p>
        </p:txBody>
      </p:sp>
      <p:sp>
        <p:nvSpPr>
          <p:cNvPr id="228" name="Google Shape;228;p39"/>
          <p:cNvSpPr txBox="1"/>
          <p:nvPr/>
        </p:nvSpPr>
        <p:spPr>
          <a:xfrm>
            <a:off x="-33900" y="1272950"/>
            <a:ext cx="9144000" cy="3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cs" sz="1800">
                <a:latin typeface="Roboto"/>
                <a:ea typeface="Roboto"/>
                <a:cs typeface="Roboto"/>
                <a:sym typeface="Roboto"/>
              </a:rPr>
              <a:t>Vřelé přijetí a přátelská atmosféra ve všech částech </a:t>
            </a:r>
            <a:br>
              <a:rPr lang="cs" sz="1800">
                <a:latin typeface="Roboto"/>
                <a:ea typeface="Roboto"/>
                <a:cs typeface="Roboto"/>
                <a:sym typeface="Roboto"/>
              </a:rPr>
            </a:br>
            <a:r>
              <a:rPr lang="cs" sz="1800">
                <a:latin typeface="Roboto"/>
                <a:ea typeface="Roboto"/>
                <a:cs typeface="Roboto"/>
                <a:sym typeface="Roboto"/>
              </a:rPr>
              <a:t>školy.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cs" sz="1800">
                <a:latin typeface="Roboto"/>
                <a:ea typeface="Roboto"/>
                <a:cs typeface="Roboto"/>
                <a:sym typeface="Roboto"/>
              </a:rPr>
              <a:t>Důraz na rovnoprávnost, zdraví, well-being. Vedení žáků, aby byli dobří občané.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cs" sz="1800">
                <a:latin typeface="Roboto"/>
                <a:ea typeface="Roboto"/>
                <a:cs typeface="Roboto"/>
                <a:sym typeface="Roboto"/>
              </a:rPr>
              <a:t>Speciální vzdělávání - systém a podmínky práce s žáky s OMJ (preparatory class, finština jako druhý jazyk).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cs" sz="1800">
                <a:latin typeface="Roboto"/>
                <a:ea typeface="Roboto"/>
                <a:cs typeface="Roboto"/>
                <a:sym typeface="Roboto"/>
              </a:rPr>
              <a:t>Vzdělávání učitelů - systematické, důraz na množství praxe; kvalita a prestiž učitelů.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cs" sz="1800">
                <a:latin typeface="Roboto"/>
                <a:ea typeface="Roboto"/>
                <a:cs typeface="Roboto"/>
                <a:sym typeface="Roboto"/>
              </a:rPr>
              <a:t>Vybavenost tříd, přístup k technickému vybavení a k pomůckám, laptopy pro žáky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cs" sz="1800">
                <a:latin typeface="Roboto"/>
                <a:ea typeface="Roboto"/>
                <a:cs typeface="Roboto"/>
                <a:sym typeface="Roboto"/>
              </a:rPr>
              <a:t>Specializované učebny - dílny, kuchyňky, IT učebny, knihovny…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9" name="Google Shape;229;p39"/>
          <p:cNvPicPr preferRelativeResize="0"/>
          <p:nvPr/>
        </p:nvPicPr>
        <p:blipFill rotWithShape="1">
          <a:blip r:embed="rId3">
            <a:alphaModFix/>
          </a:blip>
          <a:srcRect t="19020" b="26989"/>
          <a:stretch/>
        </p:blipFill>
        <p:spPr>
          <a:xfrm>
            <a:off x="6229475" y="34075"/>
            <a:ext cx="2871625" cy="2067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0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1332777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Zdroje</a:t>
            </a:r>
            <a:endParaRPr/>
          </a:p>
        </p:txBody>
      </p:sp>
      <p:sp>
        <p:nvSpPr>
          <p:cNvPr id="235" name="Google Shape;235;p40"/>
          <p:cNvSpPr txBox="1"/>
          <p:nvPr/>
        </p:nvSpPr>
        <p:spPr>
          <a:xfrm>
            <a:off x="110450" y="1514650"/>
            <a:ext cx="9033600" cy="30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cs" sz="1800" dirty="0">
                <a:latin typeface="Roboto"/>
                <a:ea typeface="Roboto"/>
                <a:cs typeface="Roboto"/>
                <a:sym typeface="Roboto"/>
              </a:rPr>
              <a:t>Vlastní pozorování a rozhovory s učiteli a zástupci ředitele. 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cs" sz="1800" dirty="0">
                <a:latin typeface="Roboto"/>
                <a:ea typeface="Roboto"/>
                <a:cs typeface="Roboto"/>
                <a:sym typeface="Roboto"/>
              </a:rPr>
              <a:t>Vlastní fotografie.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cs" sz="1800" dirty="0">
                <a:latin typeface="Roboto"/>
                <a:ea typeface="Roboto"/>
                <a:cs typeface="Roboto"/>
                <a:sym typeface="Roboto"/>
              </a:rPr>
              <a:t>Informace o vzdělávacím systému a projektech - prezentace (autor: Mr. Pasi Hieta (ředitel 2. stupně Oulun Normaalikoulu) 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cs" sz="1800" dirty="0">
                <a:latin typeface="Roboto"/>
                <a:ea typeface="Roboto"/>
                <a:cs typeface="Roboto"/>
                <a:sym typeface="Roboto"/>
              </a:rPr>
              <a:t>Obrázek: Oulun Normaalikoulu Maskotti (slide 9): </a:t>
            </a:r>
            <a:r>
              <a:rPr lang="cs" sz="1800" u="sng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https://pbs.twimg.com/media/C5v4KRWWYAApXYa.jpg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cs" sz="1800" dirty="0">
                <a:latin typeface="Roboto"/>
                <a:ea typeface="Roboto"/>
                <a:cs typeface="Roboto"/>
                <a:sym typeface="Roboto"/>
              </a:rPr>
              <a:t>Obrázek: učebnice Scene (slide 23): </a:t>
            </a:r>
            <a:r>
              <a:rPr lang="cs" sz="1800" u="sng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https://mediapankki.otava.fi/api/v1/assets/by-isbn/978-951-1-29177-0.jpg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cs" sz="1800" dirty="0">
                <a:latin typeface="Roboto"/>
                <a:ea typeface="Roboto"/>
                <a:cs typeface="Roboto"/>
                <a:sym typeface="Roboto"/>
              </a:rPr>
              <a:t>Obrázek: Teacher Training School (slide 25): </a:t>
            </a:r>
            <a:r>
              <a:rPr lang="cs" sz="1800" u="sng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https://tts.oulu.fi/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BC15EB9-71E5-4F32-B652-DF6770177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104" y="146725"/>
            <a:ext cx="6184900" cy="9779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Školy - Oulun Normaalikoulu</a:t>
            </a:r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1"/>
          </p:nvPr>
        </p:nvSpPr>
        <p:spPr>
          <a:xfrm>
            <a:off x="4433500" y="94675"/>
            <a:ext cx="4710600" cy="513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 b="1"/>
              <a:t>1. den: </a:t>
            </a:r>
            <a:endParaRPr sz="16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600"/>
              <a:t>Koskela - 1. stupeň, přípravná třída</a:t>
            </a:r>
            <a:endParaRPr sz="16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600" b="1"/>
              <a:t>2. den: </a:t>
            </a:r>
            <a:endParaRPr sz="16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600"/>
              <a:t>Linnanmaa - 1. stupeň v univerzitním kampusu</a:t>
            </a:r>
            <a:endParaRPr sz="16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600" b="1"/>
              <a:t>3. a 4. den:</a:t>
            </a:r>
            <a:endParaRPr sz="16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600"/>
              <a:t>2. stupeň a střední škola v jedné budově</a:t>
            </a:r>
            <a:endParaRPr sz="16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500"/>
              <a:t>1. stupeň - 1. - 6. třída: 600 žáků </a:t>
            </a:r>
            <a:endParaRPr sz="15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500"/>
              <a:t>2. stupeň - 7. - 9. třída: 282 žáků (16 - 24 na třídu)</a:t>
            </a:r>
            <a:endParaRPr sz="15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500"/>
              <a:t>Střední škola - 250 studentů</a:t>
            </a:r>
            <a:endParaRPr sz="15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500"/>
              <a:t>2. stupeň a SŠ - 50 učitelů a 120 praktikantů za rok</a:t>
            </a:r>
            <a:endParaRPr sz="15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1500"/>
              <a:t>Hlavní ředitel + 4 zástupci (vice principals)</a:t>
            </a:r>
            <a:endParaRPr sz="1500"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25" y="1607925"/>
            <a:ext cx="2438497" cy="182887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189325" y="4575500"/>
            <a:ext cx="4007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https://nk.oulu.fi/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67150"/>
            <a:ext cx="5190824" cy="39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1"/>
          <p:cNvPicPr preferRelativeResize="0"/>
          <p:nvPr/>
        </p:nvPicPr>
        <p:blipFill rotWithShape="1">
          <a:blip r:embed="rId4">
            <a:alphaModFix/>
          </a:blip>
          <a:srcRect t="34058"/>
          <a:stretch/>
        </p:blipFill>
        <p:spPr>
          <a:xfrm>
            <a:off x="4191874" y="0"/>
            <a:ext cx="4952125" cy="516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1"/>
          <p:cNvPicPr preferRelativeResize="0"/>
          <p:nvPr/>
        </p:nvPicPr>
        <p:blipFill rotWithShape="1">
          <a:blip r:embed="rId5">
            <a:alphaModFix/>
          </a:blip>
          <a:srcRect t="24915" b="19067"/>
          <a:stretch/>
        </p:blipFill>
        <p:spPr>
          <a:xfrm>
            <a:off x="4176500" y="3007325"/>
            <a:ext cx="2421224" cy="2146227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1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Děkujeme za pozornost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Přípravná třída </a:t>
            </a:r>
            <a:r>
              <a:rPr lang="cs-CZ" dirty="0"/>
              <a:t>pro žáky s OMJ</a:t>
            </a:r>
            <a:endParaRPr dirty="0"/>
          </a:p>
        </p:txBody>
      </p:sp>
      <p:sp>
        <p:nvSpPr>
          <p:cNvPr id="87" name="Google Shape;87;p16"/>
          <p:cNvSpPr txBox="1"/>
          <p:nvPr/>
        </p:nvSpPr>
        <p:spPr>
          <a:xfrm>
            <a:off x="0" y="1325325"/>
            <a:ext cx="8283300" cy="3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●"/>
            </a:pPr>
            <a:r>
              <a:rPr lang="cs" sz="1500" dirty="0">
                <a:latin typeface="Roboto"/>
                <a:ea typeface="Roboto"/>
                <a:cs typeface="Roboto"/>
                <a:sym typeface="Roboto"/>
              </a:rPr>
              <a:t>Žáci s odlišným mateřským jazykem, na počátku neumějí finsky.</a:t>
            </a:r>
            <a:endParaRPr sz="15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 dirty="0">
                <a:latin typeface="Roboto"/>
                <a:ea typeface="Roboto"/>
                <a:cs typeface="Roboto"/>
                <a:sym typeface="Roboto"/>
              </a:rPr>
              <a:t> </a:t>
            </a:r>
            <a:endParaRPr sz="15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●"/>
            </a:pPr>
            <a:r>
              <a:rPr lang="cs" sz="1500" dirty="0">
                <a:latin typeface="Roboto"/>
                <a:ea typeface="Roboto"/>
                <a:cs typeface="Roboto"/>
                <a:sym typeface="Roboto"/>
              </a:rPr>
              <a:t>Většinou je tam žák 1 rok.</a:t>
            </a:r>
            <a:endParaRPr sz="15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●"/>
            </a:pPr>
            <a:r>
              <a:rPr lang="cs" sz="1500" dirty="0">
                <a:latin typeface="Roboto"/>
                <a:ea typeface="Roboto"/>
                <a:cs typeface="Roboto"/>
                <a:sym typeface="Roboto"/>
              </a:rPr>
              <a:t>Třídu navštěvují žáci napříč celým prvním stupněm. Koskela - 10 dětí.</a:t>
            </a:r>
            <a:endParaRPr sz="15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●"/>
            </a:pPr>
            <a:r>
              <a:rPr lang="cs" sz="1500" dirty="0">
                <a:latin typeface="Roboto"/>
                <a:ea typeface="Roboto"/>
                <a:cs typeface="Roboto"/>
                <a:sym typeface="Roboto"/>
              </a:rPr>
              <a:t>Ve třídě vyučuje speciální pedagožka a asistentka (2 a 2 - střídání) </a:t>
            </a:r>
            <a:endParaRPr sz="15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●"/>
            </a:pPr>
            <a:r>
              <a:rPr lang="cs" sz="1500" dirty="0">
                <a:latin typeface="Roboto"/>
                <a:ea typeface="Roboto"/>
                <a:cs typeface="Roboto"/>
                <a:sym typeface="Roboto"/>
              </a:rPr>
              <a:t>Většinou každý žák pracuje samostatně a postupuje podle své úrovně. </a:t>
            </a:r>
            <a:endParaRPr sz="15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●"/>
            </a:pPr>
            <a:r>
              <a:rPr lang="cs" sz="1500" dirty="0">
                <a:latin typeface="Roboto"/>
                <a:ea typeface="Roboto"/>
                <a:cs typeface="Roboto"/>
                <a:sym typeface="Roboto"/>
              </a:rPr>
              <a:t>Využívají velké množství pomůcek, aplikace na tabletu, pracovní sešity. </a:t>
            </a:r>
            <a:endParaRPr sz="15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●"/>
            </a:pPr>
            <a:r>
              <a:rPr lang="cs" sz="1500" dirty="0">
                <a:latin typeface="Roboto"/>
                <a:ea typeface="Roboto"/>
                <a:cs typeface="Roboto"/>
                <a:sym typeface="Roboto"/>
              </a:rPr>
              <a:t>Žáci se postupně začleňují do “spádové” třídy. Ze začátku třeba jen na sport a umění.</a:t>
            </a:r>
            <a:endParaRPr sz="15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●"/>
            </a:pPr>
            <a:r>
              <a:rPr lang="cs" sz="1500" dirty="0">
                <a:latin typeface="Roboto"/>
                <a:ea typeface="Roboto"/>
                <a:cs typeface="Roboto"/>
                <a:sym typeface="Roboto"/>
              </a:rPr>
              <a:t>Rozvrh se mění po týdnu (podle aktuální potřeby).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5911" y="0"/>
            <a:ext cx="2969713" cy="222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 rotWithShape="1">
          <a:blip r:embed="rId4">
            <a:alphaModFix/>
          </a:blip>
          <a:srcRect l="7552" t="12576" b="7976"/>
          <a:stretch/>
        </p:blipFill>
        <p:spPr>
          <a:xfrm rot="-5400000">
            <a:off x="6909601" y="2143224"/>
            <a:ext cx="1723500" cy="1974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1975" y="68275"/>
            <a:ext cx="644989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1700" y="80275"/>
            <a:ext cx="644989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7050" y="56275"/>
            <a:ext cx="644989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0"/>
          <p:cNvPicPr preferRelativeResize="0"/>
          <p:nvPr/>
        </p:nvPicPr>
        <p:blipFill rotWithShape="1">
          <a:blip r:embed="rId3">
            <a:alphaModFix/>
          </a:blip>
          <a:srcRect l="20928" r="16839" b="17661"/>
          <a:stretch/>
        </p:blipFill>
        <p:spPr>
          <a:xfrm>
            <a:off x="4710875" y="332650"/>
            <a:ext cx="4013849" cy="392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 rotWithShape="1">
          <a:blip r:embed="rId4">
            <a:alphaModFix/>
          </a:blip>
          <a:srcRect l="17332" t="11283" r="7144" b="5069"/>
          <a:stretch/>
        </p:blipFill>
        <p:spPr>
          <a:xfrm>
            <a:off x="545845" y="0"/>
            <a:ext cx="327573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cs"/>
              <a:t>stupeň </a:t>
            </a:r>
            <a:endParaRPr/>
          </a:p>
        </p:txBody>
      </p:sp>
      <p:sp>
        <p:nvSpPr>
          <p:cNvPr id="116" name="Google Shape;116;p21"/>
          <p:cNvSpPr txBox="1"/>
          <p:nvPr/>
        </p:nvSpPr>
        <p:spPr>
          <a:xfrm>
            <a:off x="0" y="1293775"/>
            <a:ext cx="7957800" cy="3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cs" sz="1600">
                <a:latin typeface="Roboto"/>
                <a:ea typeface="Roboto"/>
                <a:cs typeface="Roboto"/>
                <a:sym typeface="Roboto"/>
              </a:rPr>
              <a:t>Úzká spolupráce napříč ročníky - často tandem (co-teaching).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cs" sz="1600">
                <a:latin typeface="Roboto"/>
                <a:ea typeface="Roboto"/>
                <a:cs typeface="Roboto"/>
                <a:sym typeface="Roboto"/>
              </a:rPr>
              <a:t>Zajímavě řešené prostory - buňky; na chodbách - gauče, křesla, 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>
                <a:latin typeface="Roboto"/>
                <a:ea typeface="Roboto"/>
                <a:cs typeface="Roboto"/>
                <a:sym typeface="Roboto"/>
              </a:rPr>
              <a:t>koberečky, chill-out zóny.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cs" sz="1600">
                <a:latin typeface="Roboto"/>
                <a:ea typeface="Roboto"/>
                <a:cs typeface="Roboto"/>
                <a:sym typeface="Roboto"/>
              </a:rPr>
              <a:t>Vybavení tříd, různé zaměření (robotika, umění, přírodní vědy).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cs" sz="1600">
                <a:latin typeface="Roboto"/>
                <a:ea typeface="Roboto"/>
                <a:cs typeface="Roboto"/>
                <a:sym typeface="Roboto"/>
              </a:rPr>
              <a:t>Ve třídách - jmenovky, na chodbách - věšáky se jmenovkami. 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cs" sz="1600">
                <a:latin typeface="Roboto"/>
                <a:ea typeface="Roboto"/>
                <a:cs typeface="Roboto"/>
                <a:sym typeface="Roboto"/>
              </a:rPr>
              <a:t>Specializované učebny - kuchyňky, dílny, knihovna.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cs" sz="1600">
                <a:latin typeface="Roboto"/>
                <a:ea typeface="Roboto"/>
                <a:cs typeface="Roboto"/>
                <a:sym typeface="Roboto"/>
              </a:rPr>
              <a:t>Speciální pedagog - chodí do hodin, individuální hodiny. 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oboto"/>
              <a:buChar char="●"/>
            </a:pPr>
            <a:r>
              <a:rPr lang="cs" sz="1600">
                <a:latin typeface="Roboto"/>
                <a:ea typeface="Roboto"/>
                <a:cs typeface="Roboto"/>
                <a:sym typeface="Roboto"/>
              </a:rPr>
              <a:t>Třídní schůzky - workshopy, provádění školou, občerstvení.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1825" y="152400"/>
            <a:ext cx="2472144" cy="299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1825" y="3044800"/>
            <a:ext cx="2580526" cy="1935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1163</Words>
  <Application>Microsoft Office PowerPoint</Application>
  <PresentationFormat>Předvádění na obrazovce (16:9)</PresentationFormat>
  <Paragraphs>136</Paragraphs>
  <Slides>30</Slides>
  <Notes>29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Roboto</vt:lpstr>
      <vt:lpstr>Merriweather</vt:lpstr>
      <vt:lpstr>Arial</vt:lpstr>
      <vt:lpstr>Paradigm</vt:lpstr>
      <vt:lpstr>Oulu</vt:lpstr>
      <vt:lpstr>Finské základní vzdělávání</vt:lpstr>
      <vt:lpstr>Školy - Oulun Normaalikoulu</vt:lpstr>
      <vt:lpstr>Přípravná třída pro žáky s OMJ</vt:lpstr>
      <vt:lpstr>Prezentace aplikace PowerPoint</vt:lpstr>
      <vt:lpstr>Prezentace aplikace PowerPoint</vt:lpstr>
      <vt:lpstr>Prezentace aplikace PowerPoint</vt:lpstr>
      <vt:lpstr>Prezentace aplikace PowerPoint</vt:lpstr>
      <vt:lpstr>stupeň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2. stupeň a SŠ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Finština jako druhý jazyk </vt:lpstr>
      <vt:lpstr>Cizí jazyky</vt:lpstr>
      <vt:lpstr>Hodnocení a projekty</vt:lpstr>
      <vt:lpstr>University of Oulu: Teacher training school</vt:lpstr>
      <vt:lpstr>Rozdíly</vt:lpstr>
      <vt:lpstr>Co na nás udělalo dojem:</vt:lpstr>
      <vt:lpstr>Zdroje</vt:lpstr>
      <vt:lpstr>Děkujeme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Oulu</dc:title>
  <cp:lastModifiedBy>Tereza Richtrová</cp:lastModifiedBy>
  <cp:revision>3</cp:revision>
  <dcterms:modified xsi:type="dcterms:W3CDTF">2022-11-22T15:04:24Z</dcterms:modified>
</cp:coreProperties>
</file>