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256" r:id="rId3"/>
    <p:sldId id="257" r:id="rId4"/>
    <p:sldId id="258" r:id="rId5"/>
    <p:sldId id="263" r:id="rId6"/>
    <p:sldId id="264" r:id="rId7"/>
    <p:sldId id="266" r:id="rId8"/>
    <p:sldId id="259" r:id="rId9"/>
    <p:sldId id="260" r:id="rId10"/>
    <p:sldId id="261" r:id="rId11"/>
    <p:sldId id="265" r:id="rId12"/>
    <p:sldId id="262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F148E-95C0-4A9D-80CC-23D1D30BF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46630"/>
            <a:ext cx="7772400" cy="2876548"/>
          </a:xfrm>
        </p:spPr>
        <p:txBody>
          <a:bodyPr/>
          <a:lstStyle/>
          <a:p>
            <a:pPr algn="ctr"/>
            <a:r>
              <a:rPr lang="cs-CZ" dirty="0"/>
              <a:t>Podpora </a:t>
            </a:r>
            <a:br>
              <a:rPr lang="cs-CZ" dirty="0"/>
            </a:br>
            <a:r>
              <a:rPr lang="cs-CZ" dirty="0"/>
              <a:t>inkluzivního prostředí škol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6822318-E650-4B83-90E1-7B95519EB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3429000"/>
            <a:ext cx="3200400" cy="299417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Projekt „Multikulturní Korunovační II“, </a:t>
            </a:r>
            <a:r>
              <a:rPr lang="cs-CZ" dirty="0" err="1"/>
              <a:t>reg</a:t>
            </a:r>
            <a:r>
              <a:rPr lang="cs-CZ" dirty="0"/>
              <a:t>. č. CZ.07.4.68/0.0/0.0/19_071/0001887, financovaný z Operačního programu Praha – pól růstu ČR. </a:t>
            </a:r>
          </a:p>
          <a:p>
            <a:r>
              <a:rPr lang="cs-CZ" dirty="0"/>
              <a:t>Projekt je zaměřen na kombinaci následujících témat: personální podpora škol, projektová výuka, vzdělávání a osobnostní rozvoj </a:t>
            </a:r>
            <a:r>
              <a:rPr lang="cs-CZ" dirty="0" err="1"/>
              <a:t>pedag</a:t>
            </a:r>
            <a:r>
              <a:rPr lang="cs-CZ" dirty="0"/>
              <a:t>. pracovníků škol, komunitní aktivity a podpora inkluzivního prostředí škol.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265922"/>
            <a:ext cx="57054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8BAF087A-515E-415F-A385-6FD9B4DC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Pracovní koutek žáka se </a:t>
            </a:r>
            <a:r>
              <a:rPr lang="cs-CZ" sz="4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svp</a:t>
            </a:r>
            <a:r>
              <a:rPr lang="cs-CZ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se stimulační hračkou (práce s emocemi)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4C2DFF9D-0059-4332-9B3F-E413CE37B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5547" y="22860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25932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A5D90-912F-4070-89B2-3196BFAA6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Práce se smysly – „dotekový“ koutek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dirty="0">
                <a:solidFill>
                  <a:schemeClr val="accent1"/>
                </a:solidFill>
              </a:rPr>
              <a:t>všichni vnímáme smysly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A51F99E-3873-417D-B6AF-047D6E623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865929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B9885-3D52-4F1F-B0E1-EF603D24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výtvarné tvoření stírá rozdíly a sbližuje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9FB925F-E7F1-4FED-8CED-9139D4FFD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871913" y="2789635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150740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FBEA4-BBE4-4162-8A05-7BBEC82A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Příběh o vzniku života na zemi – 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dirty="0">
                <a:solidFill>
                  <a:schemeClr val="accent1"/>
                </a:solidFill>
              </a:rPr>
              <a:t>společný pro všechny obyvatele planety země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1B95354-A2CB-49CD-8AEA-C16DA9BB3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30669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3520D-300C-4C82-9094-9EDF238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Koutek klidu a míru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E137321-A9F4-4335-8279-50FBEE1513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2697" y="2286000"/>
            <a:ext cx="3017043" cy="4022725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2A3E8540-5CE8-4588-8FE0-2C3405168D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8397" y="22860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45185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9E34C-E43B-43E4-A102-BB708AF1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6"/>
            <a:ext cx="7772400" cy="169811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Zahraniční Stáž </a:t>
            </a:r>
            <a:br>
              <a:rPr lang="cs-CZ" dirty="0"/>
            </a:br>
            <a:r>
              <a:rPr lang="cs-CZ" dirty="0"/>
              <a:t>v </a:t>
            </a:r>
            <a:r>
              <a:rPr lang="cs-CZ" dirty="0" err="1"/>
              <a:t>montessori</a:t>
            </a:r>
            <a:r>
              <a:rPr lang="cs-CZ" dirty="0"/>
              <a:t> </a:t>
            </a:r>
            <a:r>
              <a:rPr lang="cs-CZ" dirty="0" err="1"/>
              <a:t>schule</a:t>
            </a:r>
            <a:r>
              <a:rPr lang="cs-CZ" dirty="0"/>
              <a:t> </a:t>
            </a:r>
            <a:r>
              <a:rPr lang="cs-CZ" dirty="0" err="1"/>
              <a:t>geisenhausen</a:t>
            </a:r>
            <a:r>
              <a:rPr lang="cs-CZ" dirty="0"/>
              <a:t>, srn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08D899-738A-492B-83E3-5B224B1DA6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Práce s dětmi s odlišným mateřským jazykem (OMJ) a speciálními vzdělávacími potřebami (SVP) ve vzdělávacím programu </a:t>
            </a:r>
            <a:r>
              <a:rPr lang="cs-CZ" dirty="0" err="1"/>
              <a:t>montessori</a:t>
            </a:r>
            <a:r>
              <a:rPr lang="cs-CZ" dirty="0"/>
              <a:t> v SRN</a:t>
            </a:r>
          </a:p>
        </p:txBody>
      </p:sp>
    </p:spTree>
    <p:extLst>
      <p:ext uri="{BB962C8B-B14F-4D97-AF65-F5344CB8AC3E}">
        <p14:creationId xmlns:p14="http://schemas.microsoft.com/office/powerpoint/2010/main" val="1742710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D17D9-9B13-4CCC-B3FD-75F88602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4000" dirty="0" err="1"/>
              <a:t>Montessori</a:t>
            </a:r>
            <a:r>
              <a:rPr lang="cs-CZ" sz="4000" dirty="0"/>
              <a:t> </a:t>
            </a:r>
            <a:r>
              <a:rPr lang="cs-CZ" sz="4000" dirty="0" err="1"/>
              <a:t>schule</a:t>
            </a:r>
            <a:r>
              <a:rPr lang="cs-CZ" sz="4000" dirty="0"/>
              <a:t> </a:t>
            </a:r>
            <a:r>
              <a:rPr lang="cs-CZ" sz="4000" dirty="0" err="1"/>
              <a:t>landshut</a:t>
            </a:r>
            <a:r>
              <a:rPr lang="cs-CZ" sz="4000" dirty="0"/>
              <a:t> – </a:t>
            </a:r>
            <a:r>
              <a:rPr lang="cs-CZ" sz="4000" dirty="0" err="1"/>
              <a:t>geisenhausen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3200" dirty="0"/>
              <a:t>https://schule.montessori-landshut.de/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43296C5-2553-4C65-8FAA-73D3EA9BB7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5934" b="359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479AADC-5114-4C8C-B01D-A03B6507A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4400" y="4960138"/>
            <a:ext cx="3200400" cy="146304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err="1">
                <a:solidFill>
                  <a:schemeClr val="accent1"/>
                </a:solidFill>
              </a:rPr>
              <a:t>Grundstufe</a:t>
            </a:r>
            <a:r>
              <a:rPr lang="cs-CZ" dirty="0">
                <a:solidFill>
                  <a:schemeClr val="accent1"/>
                </a:solidFill>
              </a:rPr>
              <a:t> (Základní stupeň) – 1. </a:t>
            </a:r>
            <a:r>
              <a:rPr lang="cs-CZ" dirty="0" err="1">
                <a:solidFill>
                  <a:schemeClr val="accent1"/>
                </a:solidFill>
              </a:rPr>
              <a:t>trojročí</a:t>
            </a:r>
            <a:r>
              <a:rPr lang="cs-CZ" dirty="0">
                <a:solidFill>
                  <a:schemeClr val="accent1"/>
                </a:solidFill>
              </a:rPr>
              <a:t> (smíšené třídy z dětí 1.-3. třídy)</a:t>
            </a:r>
          </a:p>
          <a:p>
            <a:r>
              <a:rPr lang="cs-CZ" b="1" dirty="0" err="1">
                <a:solidFill>
                  <a:schemeClr val="accent1"/>
                </a:solidFill>
              </a:rPr>
              <a:t>Mittelstufe</a:t>
            </a:r>
            <a:r>
              <a:rPr lang="cs-CZ" dirty="0">
                <a:solidFill>
                  <a:schemeClr val="accent1"/>
                </a:solidFill>
              </a:rPr>
              <a:t> (Střední stupeň) – 2. </a:t>
            </a:r>
            <a:r>
              <a:rPr lang="cs-CZ" dirty="0" err="1">
                <a:solidFill>
                  <a:schemeClr val="accent1"/>
                </a:solidFill>
              </a:rPr>
              <a:t>trojročí</a:t>
            </a:r>
            <a:r>
              <a:rPr lang="cs-CZ" dirty="0">
                <a:solidFill>
                  <a:schemeClr val="accent1"/>
                </a:solidFill>
              </a:rPr>
              <a:t> (smíšené třídy z dětí 4.-6. třídy)</a:t>
            </a:r>
          </a:p>
          <a:p>
            <a:r>
              <a:rPr lang="cs-CZ" b="1" dirty="0" err="1">
                <a:solidFill>
                  <a:schemeClr val="accent1"/>
                </a:solidFill>
              </a:rPr>
              <a:t>Projektstufe</a:t>
            </a:r>
            <a:r>
              <a:rPr lang="cs-CZ" dirty="0">
                <a:solidFill>
                  <a:schemeClr val="accent1"/>
                </a:solidFill>
              </a:rPr>
              <a:t> (Projektový stupeň) – 3. </a:t>
            </a:r>
            <a:r>
              <a:rPr lang="cs-CZ" dirty="0" err="1">
                <a:solidFill>
                  <a:schemeClr val="accent1"/>
                </a:solidFill>
              </a:rPr>
              <a:t>dvojročí</a:t>
            </a:r>
            <a:r>
              <a:rPr lang="cs-CZ" dirty="0">
                <a:solidFill>
                  <a:schemeClr val="accent1"/>
                </a:solidFill>
              </a:rPr>
              <a:t> (smíšené třídy z dětí 7.-8. třídy)</a:t>
            </a:r>
          </a:p>
          <a:p>
            <a:r>
              <a:rPr lang="cs-CZ" b="1" dirty="0" err="1">
                <a:solidFill>
                  <a:schemeClr val="accent1"/>
                </a:solidFill>
              </a:rPr>
              <a:t>Oberstufe</a:t>
            </a:r>
            <a:r>
              <a:rPr lang="cs-CZ" dirty="0">
                <a:solidFill>
                  <a:schemeClr val="accent1"/>
                </a:solidFill>
              </a:rPr>
              <a:t> (Vyšší stupeň) – 4. </a:t>
            </a:r>
            <a:r>
              <a:rPr lang="cs-CZ" dirty="0" err="1">
                <a:solidFill>
                  <a:schemeClr val="accent1"/>
                </a:solidFill>
              </a:rPr>
              <a:t>dvojročí</a:t>
            </a:r>
            <a:r>
              <a:rPr lang="cs-CZ" dirty="0">
                <a:solidFill>
                  <a:schemeClr val="accent1"/>
                </a:solidFill>
              </a:rPr>
              <a:t> (smíšené třídy z dětí 9.-10. třídy)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533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ED255-F497-4BED-98BD-58BDC1A3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práce s dětmi s </a:t>
            </a:r>
            <a:r>
              <a:rPr lang="cs-CZ" sz="4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omj</a:t>
            </a:r>
            <a:r>
              <a:rPr lang="cs-CZ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 </a:t>
            </a:r>
            <a:r>
              <a:rPr lang="cs-CZ" sz="4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svp</a:t>
            </a:r>
            <a:r>
              <a:rPr lang="cs-CZ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cs-CZ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sz="3100" dirty="0"/>
              <a:t>možnost práce s názornými pomůckami </a:t>
            </a:r>
          </a:p>
        </p:txBody>
      </p:sp>
      <p:sp>
        <p:nvSpPr>
          <p:cNvPr id="18" name="Zástupný symbol pro text 17">
            <a:extLst>
              <a:ext uri="{FF2B5EF4-FFF2-40B4-BE49-F238E27FC236}">
                <a16:creationId xmlns:a16="http://schemas.microsoft.com/office/drawing/2014/main" id="{9F4A57E2-A1F1-42BB-82EF-2B457F5A6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Práce se členy (německý jazyk).</a:t>
            </a:r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E6F88BD6-3CDD-4E0C-AD31-8837B291CE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3428" y="2967038"/>
            <a:ext cx="4455582" cy="3341687"/>
          </a:xfrm>
        </p:spPr>
      </p:pic>
      <p:sp>
        <p:nvSpPr>
          <p:cNvPr id="19" name="Zástupný symbol pro text 18">
            <a:extLst>
              <a:ext uri="{FF2B5EF4-FFF2-40B4-BE49-F238E27FC236}">
                <a16:creationId xmlns:a16="http://schemas.microsoft.com/office/drawing/2014/main" id="{D97FAFFF-9C2F-4CFA-86F2-1D46394CD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Práce s </a:t>
            </a:r>
            <a:r>
              <a:rPr lang="cs-CZ" dirty="0" err="1"/>
              <a:t>pískovničkou</a:t>
            </a:r>
            <a:r>
              <a:rPr lang="cs-CZ" dirty="0"/>
              <a:t> (v učebně určené na nácvik psaní).</a:t>
            </a:r>
          </a:p>
        </p:txBody>
      </p:sp>
      <p:pic>
        <p:nvPicPr>
          <p:cNvPr id="17" name="Zástupný symbol pro obsah 16">
            <a:extLst>
              <a:ext uri="{FF2B5EF4-FFF2-40B4-BE49-F238E27FC236}">
                <a16:creationId xmlns:a16="http://schemas.microsoft.com/office/drawing/2014/main" id="{5B3ABD62-CAB2-415E-9238-939FC26B94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40715" y="2967038"/>
            <a:ext cx="4455582" cy="3341687"/>
          </a:xfrm>
        </p:spPr>
      </p:pic>
    </p:spTree>
    <p:extLst>
      <p:ext uri="{BB962C8B-B14F-4D97-AF65-F5344CB8AC3E}">
        <p14:creationId xmlns:p14="http://schemas.microsoft.com/office/powerpoint/2010/main" val="360612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02B3C-9D80-4714-9E52-7F871737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Pomůcka pro žáka se </a:t>
            </a:r>
            <a:r>
              <a:rPr lang="cs-CZ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svp</a:t>
            </a:r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(slabikování)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D53D690-37A2-4B08-B442-D8A20BB61A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993" b="24993"/>
          <a:stretch>
            <a:fillRect/>
          </a:stretch>
        </p:blipFill>
        <p:spPr/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E38188DB-1FBE-4CCF-BCCF-F61CD9D53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cs-CZ" dirty="0"/>
              <a:t>Žák může odejít pracovat </a:t>
            </a:r>
          </a:p>
          <a:p>
            <a:pPr algn="ctr"/>
            <a:r>
              <a:rPr lang="cs-CZ" dirty="0"/>
              <a:t>s pedagogem na chodbu, kde nikoho neruší a není rušen. </a:t>
            </a:r>
          </a:p>
        </p:txBody>
      </p:sp>
    </p:spTree>
    <p:extLst>
      <p:ext uri="{BB962C8B-B14F-4D97-AF65-F5344CB8AC3E}">
        <p14:creationId xmlns:p14="http://schemas.microsoft.com/office/powerpoint/2010/main" val="393945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49E6705-96A5-486B-9F0D-98B45579E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Pomůcka na smyslovou práci s písmeny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806734F-236B-488B-91F7-9A5914F72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44381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191F5-DB5C-4666-B9A9-38D562FE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Pomůcka na rozvoj jazyka - farma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4311A9C-6047-4626-93A1-39F687636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522555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BE11A-A6B1-4DA5-9F32-0A089DE4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chemeClr val="tx1"/>
                </a:solidFill>
              </a:rPr>
              <a:t>Možnost odejít pracovat do klidnější zóny</a:t>
            </a: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4000" dirty="0">
                <a:solidFill>
                  <a:schemeClr val="tx1"/>
                </a:solidFill>
              </a:rPr>
              <a:t>(sám nebo ve dvojici)</a:t>
            </a:r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9B45128E-CFBF-4774-AD18-30D923E09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Prostorná chodba. 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98B2E9B1-D517-45C3-9EC0-E1CD3D718F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48086" y="2967038"/>
            <a:ext cx="2506265" cy="3341687"/>
          </a:xfrm>
        </p:spPr>
      </p:pic>
      <p:sp>
        <p:nvSpPr>
          <p:cNvPr id="16" name="Zástupný symbol pro text 15">
            <a:extLst>
              <a:ext uri="{FF2B5EF4-FFF2-40B4-BE49-F238E27FC236}">
                <a16:creationId xmlns:a16="http://schemas.microsoft.com/office/drawing/2014/main" id="{C43A48D5-35D3-42F4-A565-5C2845A38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Opět možnost práce v prostorné chodbě. </a:t>
            </a:r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CFB032D9-1301-43A0-88D3-8134F41E2B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40715" y="2967038"/>
            <a:ext cx="4455582" cy="3341687"/>
          </a:xfrm>
        </p:spPr>
      </p:pic>
    </p:spTree>
    <p:extLst>
      <p:ext uri="{BB962C8B-B14F-4D97-AF65-F5344CB8AC3E}">
        <p14:creationId xmlns:p14="http://schemas.microsoft.com/office/powerpoint/2010/main" val="100186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E65D9-A95A-425E-B2BC-B220ADB5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/>
              <a:t>Možnost využít relaxační zóny (např. ke čtení)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4AB08601-0BCF-46D1-B0F3-702428513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Školní knihovna 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235847A-08FB-44AE-80EE-3BC84BA57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3428" y="2967038"/>
            <a:ext cx="4455582" cy="3341687"/>
          </a:xfrm>
        </p:spPr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52D17A7C-B231-47D1-B775-72F678C54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V každé třídě je umístěno relaxační (čtecí) patro. 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0C337DB1-C114-4E85-9E27-901D6BB4D1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40715" y="2967038"/>
            <a:ext cx="4455582" cy="3341687"/>
          </a:xfrm>
        </p:spPr>
      </p:pic>
    </p:spTree>
    <p:extLst>
      <p:ext uri="{BB962C8B-B14F-4D97-AF65-F5344CB8AC3E}">
        <p14:creationId xmlns:p14="http://schemas.microsoft.com/office/powerpoint/2010/main" val="2530536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75</TotalTime>
  <Words>345</Words>
  <Application>Microsoft Office PowerPoint</Application>
  <PresentationFormat>Širokoúhlá obrazovka</PresentationFormat>
  <Paragraphs>29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Tw Cen MT</vt:lpstr>
      <vt:lpstr>Tw Cen MT Condensed</vt:lpstr>
      <vt:lpstr>Wingdings 3</vt:lpstr>
      <vt:lpstr>Integrál</vt:lpstr>
      <vt:lpstr>Podpora  inkluzivního prostředí škol</vt:lpstr>
      <vt:lpstr>Zahraniční Stáž  v montessori schule geisenhausen, srn</vt:lpstr>
      <vt:lpstr>Montessori schule landshut – geisenhausen https://schule.montessori-landshut.de/</vt:lpstr>
      <vt:lpstr>práce s dětmi s omj a svp  možnost práce s názornými pomůckami </vt:lpstr>
      <vt:lpstr>Pomůcka pro žáka se svp (slabikování)</vt:lpstr>
      <vt:lpstr>Pomůcka na smyslovou práci s písmeny</vt:lpstr>
      <vt:lpstr>Pomůcka na rozvoj jazyka - farma</vt:lpstr>
      <vt:lpstr>Možnost odejít pracovat do klidnější zóny (sám nebo ve dvojici)</vt:lpstr>
      <vt:lpstr>Možnost využít relaxační zóny (např. ke čtení)</vt:lpstr>
      <vt:lpstr>Pracovní koutek žáka se svp se stimulační hračkou (práce s emocemi)</vt:lpstr>
      <vt:lpstr>Práce se smysly – „dotekový“ koutek všichni vnímáme smysly</vt:lpstr>
      <vt:lpstr>výtvarné tvoření stírá rozdíly a sbližuje</vt:lpstr>
      <vt:lpstr>Příběh o vzniku života na zemi –  společný pro všechny obyvatele planety země</vt:lpstr>
      <vt:lpstr>Koutek klidu a míru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v montessori schule geisenhausen, srn</dc:title>
  <dc:creator>user</dc:creator>
  <cp:lastModifiedBy>tomas komrska</cp:lastModifiedBy>
  <cp:revision>9</cp:revision>
  <dcterms:created xsi:type="dcterms:W3CDTF">2022-12-11T19:37:42Z</dcterms:created>
  <dcterms:modified xsi:type="dcterms:W3CDTF">2022-12-19T13:42:36Z</dcterms:modified>
</cp:coreProperties>
</file>